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80" r:id="rId4"/>
  </p:sldMasterIdLst>
  <p:notesMasterIdLst>
    <p:notesMasterId r:id="rId7"/>
  </p:notesMasterIdLst>
  <p:handoutMasterIdLst>
    <p:handoutMasterId r:id="rId8"/>
  </p:handoutMasterIdLst>
  <p:sldIdLst>
    <p:sldId id="2147481340" r:id="rId5"/>
    <p:sldId id="2147481342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088D6C7-26FB-4B3D-9B00-31E8BDBC49EA}">
          <p14:sldIdLst>
            <p14:sldId id="2147481340"/>
            <p14:sldId id="21474813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B6"/>
    <a:srgbClr val="E3EAFC"/>
    <a:srgbClr val="F5F5F5"/>
    <a:srgbClr val="F3EEE6"/>
    <a:srgbClr val="FF9900"/>
    <a:srgbClr val="1C9FF9"/>
    <a:srgbClr val="34A853"/>
    <a:srgbClr val="1E50B5"/>
    <a:srgbClr val="B8B8B7"/>
    <a:srgbClr val="2521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B58A1-D2FF-49C3-A338-C177B45B2FF1}" v="44" dt="2024-11-26T07:19:39.3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customXml" Target="../customXml/item4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E066A2-80AD-43A2-A219-2EA363DE0E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9787" cy="498693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F1F566-E206-4497-A045-9748E4E54D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43" y="1"/>
            <a:ext cx="2949787" cy="498693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20FB63DF-E160-42EB-8E2B-592BF8341029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3837DE8-A473-4AF9-9810-C1A1D9F4FF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440647"/>
            <a:ext cx="2949787" cy="498692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0060F2-222F-4090-A141-4BD7E4E554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43" y="9440647"/>
            <a:ext cx="2949787" cy="498692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41D3E8D4-4D9A-4767-B4A8-F306926D8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70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9787" cy="498693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3" y="1"/>
            <a:ext cx="2949787" cy="498693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6014164F-1AF4-4168-B424-02521B930000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12" tIns="45706" rIns="91412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647"/>
            <a:ext cx="2949787" cy="498692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3" y="9440647"/>
            <a:ext cx="2949787" cy="498692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BE969D58-0200-4E0D-8C47-F0B8749FC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95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69D58-0200-4E0D-8C47-F0B8749FCF3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44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キーメッセージ・説明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9" hasCustomPrompt="1"/>
          </p:nvPr>
        </p:nvSpPr>
        <p:spPr>
          <a:xfrm>
            <a:off x="742588" y="1989000"/>
            <a:ext cx="10707205" cy="39593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2000"/>
            </a:lvl1pPr>
            <a:lvl2pPr>
              <a:lnSpc>
                <a:spcPct val="120000"/>
              </a:lnSpc>
              <a:spcBef>
                <a:spcPts val="300"/>
              </a:spcBef>
              <a:defRPr sz="1800"/>
            </a:lvl2pPr>
            <a:lvl3pPr>
              <a:lnSpc>
                <a:spcPct val="120000"/>
              </a:lnSpc>
              <a:spcBef>
                <a:spcPts val="300"/>
              </a:spcBef>
              <a:defRPr sz="1600"/>
            </a:lvl3pPr>
            <a:lvl4pPr>
              <a:lnSpc>
                <a:spcPct val="120000"/>
              </a:lnSpc>
              <a:spcBef>
                <a:spcPts val="300"/>
              </a:spcBef>
              <a:defRPr sz="1400"/>
            </a:lvl4pPr>
            <a:lvl5pPr>
              <a:lnSpc>
                <a:spcPct val="120000"/>
              </a:lnSpc>
              <a:spcBef>
                <a:spcPts val="300"/>
              </a:spcBef>
              <a:defRPr sz="1400"/>
            </a:lvl5pPr>
          </a:lstStyle>
          <a:p>
            <a:pPr lvl="0"/>
            <a:r>
              <a:rPr kumimoji="1" lang="ja-JP" altLang="en-US"/>
              <a:t>ここには説明テキストが入ります。</a:t>
            </a:r>
          </a:p>
        </p:txBody>
      </p:sp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311" y="6367301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588" y="6367463"/>
            <a:ext cx="10618413" cy="365125"/>
          </a:xfrm>
          <a:prstGeom prst="rect">
            <a:avLst/>
          </a:prstGeom>
        </p:spPr>
        <p:txBody>
          <a:bodyPr lIns="0" rIns="90000" anchor="ctr"/>
          <a:lstStyle>
            <a:lvl1pPr marL="0" indent="0" algn="r">
              <a:buNone/>
              <a:defRPr sz="9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9" name="テキスト プレースホルダー 3"/>
          <p:cNvSpPr>
            <a:spLocks noGrp="1"/>
          </p:cNvSpPr>
          <p:nvPr>
            <p:ph type="body" sz="quarter" idx="12" hasCustomPrompt="1"/>
          </p:nvPr>
        </p:nvSpPr>
        <p:spPr>
          <a:xfrm>
            <a:off x="742599" y="1022400"/>
            <a:ext cx="10706871" cy="70669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2800" b="1"/>
            </a:lvl1pPr>
            <a:lvl2pPr marL="684000">
              <a:lnSpc>
                <a:spcPct val="120000"/>
              </a:lnSpc>
              <a:defRPr sz="1600"/>
            </a:lvl2pPr>
            <a:lvl3pPr marL="1008000" indent="-252000"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ここには最も伝えたいメッセージが入ります。</a:t>
            </a:r>
            <a:endParaRPr kumimoji="1" lang="en-US" altLang="ja-JP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599" y="549001"/>
            <a:ext cx="10716963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</p:spTree>
    <p:extLst>
      <p:ext uri="{BB962C8B-B14F-4D97-AF65-F5344CB8AC3E}">
        <p14:creationId xmlns:p14="http://schemas.microsoft.com/office/powerpoint/2010/main" val="383498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キーメッセージ・オブジェ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3"/>
          <p:cNvSpPr>
            <a:spLocks noGrp="1"/>
          </p:cNvSpPr>
          <p:nvPr>
            <p:ph type="body" sz="quarter" idx="12" hasCustomPrompt="1"/>
          </p:nvPr>
        </p:nvSpPr>
        <p:spPr>
          <a:xfrm>
            <a:off x="742600" y="1022400"/>
            <a:ext cx="10707193" cy="7066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/>
            </a:lvl1pPr>
            <a:lvl2pPr marL="684000">
              <a:lnSpc>
                <a:spcPct val="120000"/>
              </a:lnSpc>
              <a:defRPr sz="1600"/>
            </a:lvl2pPr>
            <a:lvl3pPr marL="1008000" indent="-252000"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ここには最も伝えたいメッセージが入ります。</a:t>
            </a:r>
            <a:endParaRPr kumimoji="1" lang="en-US" altLang="ja-JP"/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quarter" idx="15" hasCustomPrompt="1"/>
          </p:nvPr>
        </p:nvSpPr>
        <p:spPr>
          <a:xfrm>
            <a:off x="742600" y="1989000"/>
            <a:ext cx="10707193" cy="4140001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312" y="6367301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599" y="6367463"/>
            <a:ext cx="10618402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9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599" y="549001"/>
            <a:ext cx="10707193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</p:spTree>
    <p:extLst>
      <p:ext uri="{BB962C8B-B14F-4D97-AF65-F5344CB8AC3E}">
        <p14:creationId xmlns:p14="http://schemas.microsoft.com/office/powerpoint/2010/main" val="227902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キーメッセージ・オブジェクト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6000" y="6367301"/>
            <a:ext cx="4447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207" y="6367463"/>
            <a:ext cx="10618794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9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9" name="テキスト プレースホルダー 3"/>
          <p:cNvSpPr>
            <a:spLocks noGrp="1"/>
          </p:cNvSpPr>
          <p:nvPr>
            <p:ph type="body" sz="quarter" idx="12" hasCustomPrompt="1"/>
          </p:nvPr>
        </p:nvSpPr>
        <p:spPr>
          <a:xfrm>
            <a:off x="742600" y="1022400"/>
            <a:ext cx="10707193" cy="5266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/>
            </a:lvl1pPr>
            <a:lvl2pPr marL="684000">
              <a:lnSpc>
                <a:spcPct val="120000"/>
              </a:lnSpc>
              <a:defRPr sz="1600"/>
            </a:lvl2pPr>
            <a:lvl3pPr marL="1008000" indent="-252000"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ここには最も伝えたいメッセージが入ります。</a:t>
            </a:r>
            <a:endParaRPr kumimoji="1" lang="en-US" altLang="ja-JP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600" y="549001"/>
            <a:ext cx="10717296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quarter" idx="15" hasCustomPrompt="1"/>
          </p:nvPr>
        </p:nvSpPr>
        <p:spPr>
          <a:xfrm>
            <a:off x="742207" y="1989001"/>
            <a:ext cx="4994069" cy="4140000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  <p:sp>
        <p:nvSpPr>
          <p:cNvPr id="11" name="コンテンツ プレースホルダー 3"/>
          <p:cNvSpPr>
            <a:spLocks noGrp="1"/>
          </p:cNvSpPr>
          <p:nvPr>
            <p:ph sz="quarter" idx="19" hasCustomPrompt="1"/>
          </p:nvPr>
        </p:nvSpPr>
        <p:spPr>
          <a:xfrm>
            <a:off x="6455725" y="1989001"/>
            <a:ext cx="5004171" cy="4140000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</p:spTree>
    <p:extLst>
      <p:ext uri="{BB962C8B-B14F-4D97-AF65-F5344CB8AC3E}">
        <p14:creationId xmlns:p14="http://schemas.microsoft.com/office/powerpoint/2010/main" val="23831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キーメッセージ・説明テキスト・オブジェ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312" y="6367301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599" y="6367463"/>
            <a:ext cx="10618402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9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9" name="テキスト プレースホルダー 3"/>
          <p:cNvSpPr>
            <a:spLocks noGrp="1"/>
          </p:cNvSpPr>
          <p:nvPr>
            <p:ph type="body" sz="quarter" idx="12" hasCustomPrompt="1"/>
          </p:nvPr>
        </p:nvSpPr>
        <p:spPr>
          <a:xfrm>
            <a:off x="742599" y="1022400"/>
            <a:ext cx="10697406" cy="5266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/>
            </a:lvl1pPr>
            <a:lvl2pPr marL="684000">
              <a:lnSpc>
                <a:spcPct val="120000"/>
              </a:lnSpc>
              <a:defRPr sz="1600"/>
            </a:lvl2pPr>
            <a:lvl3pPr marL="1008000" indent="-252000"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ここには最も伝えたいメッセージが入ります。</a:t>
            </a:r>
            <a:endParaRPr kumimoji="1" lang="en-US" altLang="ja-JP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599" y="549001"/>
            <a:ext cx="10707193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quarter" idx="15" hasCustomPrompt="1"/>
          </p:nvPr>
        </p:nvSpPr>
        <p:spPr>
          <a:xfrm>
            <a:off x="742599" y="2450207"/>
            <a:ext cx="10697406" cy="3678794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  <p:sp>
        <p:nvSpPr>
          <p:cNvPr id="10" name="テキスト プレースホルダー 3"/>
          <p:cNvSpPr>
            <a:spLocks noGrp="1"/>
          </p:cNvSpPr>
          <p:nvPr>
            <p:ph type="body" sz="quarter" idx="18" hasCustomPrompt="1"/>
          </p:nvPr>
        </p:nvSpPr>
        <p:spPr>
          <a:xfrm>
            <a:off x="742599" y="1638000"/>
            <a:ext cx="10697406" cy="495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360000" indent="0">
              <a:lnSpc>
                <a:spcPct val="120000"/>
              </a:lnSpc>
              <a:buNone/>
              <a:defRPr sz="1200"/>
            </a:lvl2pPr>
            <a:lvl3pPr marL="756000" indent="0">
              <a:lnSpc>
                <a:spcPct val="120000"/>
              </a:lnSpc>
              <a:buNone/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ここには説明テキストが入ります。</a:t>
            </a:r>
          </a:p>
        </p:txBody>
      </p:sp>
    </p:spTree>
    <p:extLst>
      <p:ext uri="{BB962C8B-B14F-4D97-AF65-F5344CB8AC3E}">
        <p14:creationId xmlns:p14="http://schemas.microsoft.com/office/powerpoint/2010/main" val="18824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キーメッセージ・説明テキスト・オブジェクト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800" y="6367301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600" y="6367463"/>
            <a:ext cx="10618401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10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9" name="テキスト プレースホルダー 3"/>
          <p:cNvSpPr>
            <a:spLocks noGrp="1"/>
          </p:cNvSpPr>
          <p:nvPr>
            <p:ph type="body" sz="quarter" idx="12" hasCustomPrompt="1"/>
          </p:nvPr>
        </p:nvSpPr>
        <p:spPr>
          <a:xfrm>
            <a:off x="742600" y="1022400"/>
            <a:ext cx="10707193" cy="5266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/>
            </a:lvl1pPr>
            <a:lvl2pPr marL="684000">
              <a:lnSpc>
                <a:spcPct val="120000"/>
              </a:lnSpc>
              <a:defRPr sz="1600"/>
            </a:lvl2pPr>
            <a:lvl3pPr marL="1008000" indent="-252000"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ここには最も伝えたいメッセージが入ります。</a:t>
            </a:r>
            <a:endParaRPr kumimoji="1" lang="en-US" altLang="ja-JP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600" y="549001"/>
            <a:ext cx="10717296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quarter" idx="15" hasCustomPrompt="1"/>
          </p:nvPr>
        </p:nvSpPr>
        <p:spPr>
          <a:xfrm>
            <a:off x="742600" y="2452557"/>
            <a:ext cx="4993676" cy="3676444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  <p:sp>
        <p:nvSpPr>
          <p:cNvPr id="11" name="コンテンツ プレースホルダー 3"/>
          <p:cNvSpPr>
            <a:spLocks noGrp="1"/>
          </p:cNvSpPr>
          <p:nvPr>
            <p:ph sz="quarter" idx="19" hasCustomPrompt="1"/>
          </p:nvPr>
        </p:nvSpPr>
        <p:spPr>
          <a:xfrm>
            <a:off x="6455725" y="2452557"/>
            <a:ext cx="5004171" cy="3676444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  <p:sp>
        <p:nvSpPr>
          <p:cNvPr id="15" name="テキスト プレースホルダー 3"/>
          <p:cNvSpPr>
            <a:spLocks noGrp="1"/>
          </p:cNvSpPr>
          <p:nvPr>
            <p:ph type="body" sz="quarter" idx="18" hasCustomPrompt="1"/>
          </p:nvPr>
        </p:nvSpPr>
        <p:spPr>
          <a:xfrm>
            <a:off x="742600" y="1638000"/>
            <a:ext cx="10707193" cy="495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360000" indent="0">
              <a:lnSpc>
                <a:spcPct val="120000"/>
              </a:lnSpc>
              <a:buNone/>
              <a:defRPr sz="1200"/>
            </a:lvl2pPr>
            <a:lvl3pPr marL="756000" indent="0">
              <a:lnSpc>
                <a:spcPct val="120000"/>
              </a:lnSpc>
              <a:buNone/>
              <a:defRPr sz="14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600"/>
            </a:lvl5pPr>
          </a:lstStyle>
          <a:p>
            <a:pPr lvl="0"/>
            <a:r>
              <a:rPr kumimoji="1" lang="ja-JP" altLang="en-US"/>
              <a:t>ここには説明テキストが入ります。</a:t>
            </a:r>
          </a:p>
        </p:txBody>
      </p:sp>
    </p:spTree>
    <p:extLst>
      <p:ext uri="{BB962C8B-B14F-4D97-AF65-F5344CB8AC3E}">
        <p14:creationId xmlns:p14="http://schemas.microsoft.com/office/powerpoint/2010/main" val="278178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800" y="6367301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599" y="6367463"/>
            <a:ext cx="10618402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9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599" y="549001"/>
            <a:ext cx="10716963" cy="31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  <p:sp>
        <p:nvSpPr>
          <p:cNvPr id="6" name="テキスト プレースホルダー 4"/>
          <p:cNvSpPr>
            <a:spLocks noGrp="1"/>
          </p:cNvSpPr>
          <p:nvPr>
            <p:ph type="body" sz="quarter" idx="19" hasCustomPrompt="1"/>
          </p:nvPr>
        </p:nvSpPr>
        <p:spPr>
          <a:xfrm>
            <a:off x="742600" y="1269000"/>
            <a:ext cx="10707194" cy="46793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/>
            </a:lvl1pPr>
            <a:lvl2pPr>
              <a:lnSpc>
                <a:spcPct val="120000"/>
              </a:lnSpc>
              <a:spcBef>
                <a:spcPts val="300"/>
              </a:spcBef>
              <a:defRPr sz="1800"/>
            </a:lvl2pPr>
            <a:lvl3pPr>
              <a:lnSpc>
                <a:spcPct val="120000"/>
              </a:lnSpc>
              <a:spcBef>
                <a:spcPts val="300"/>
              </a:spcBef>
              <a:defRPr sz="1600"/>
            </a:lvl3pPr>
            <a:lvl4pPr>
              <a:lnSpc>
                <a:spcPct val="120000"/>
              </a:lnSpc>
              <a:spcBef>
                <a:spcPts val="300"/>
              </a:spcBef>
              <a:defRPr sz="1400"/>
            </a:lvl4pPr>
            <a:lvl5pPr>
              <a:lnSpc>
                <a:spcPct val="120000"/>
              </a:lnSpc>
              <a:spcBef>
                <a:spcPts val="300"/>
              </a:spcBef>
              <a:defRPr sz="1400"/>
            </a:lvl5pPr>
          </a:lstStyle>
          <a:p>
            <a:pPr lvl="0"/>
            <a:r>
              <a:rPr kumimoji="1" lang="ja-JP" altLang="en-US"/>
              <a:t>ここには要点を箇条書きで入れてください。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5408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オブジェ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404800" y="6367463"/>
            <a:ext cx="445944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2DECC-888D-4484-8ACD-C6BF8B24BC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1066801" y="6367463"/>
            <a:ext cx="10294200" cy="365125"/>
          </a:xfrm>
          <a:prstGeom prst="rect">
            <a:avLst/>
          </a:prstGeom>
        </p:spPr>
        <p:txBody>
          <a:bodyPr lIns="0" anchor="ctr"/>
          <a:lstStyle>
            <a:lvl1pPr marL="0" indent="0" algn="r">
              <a:buNone/>
              <a:defRPr sz="800">
                <a:solidFill>
                  <a:schemeClr val="accent6"/>
                </a:solidFill>
              </a:defRPr>
            </a:lvl1pPr>
          </a:lstStyle>
          <a:p>
            <a:pPr lvl="0"/>
            <a:r>
              <a:rPr kumimoji="1" lang="ja-JP" altLang="en-US"/>
              <a:t>ここには注釈や参考・引用文献の情報が入ります。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42599" y="549001"/>
            <a:ext cx="10707193" cy="315000"/>
          </a:xfrm>
          <a:prstGeom prst="rect">
            <a:avLst/>
          </a:prstGeom>
        </p:spPr>
        <p:txBody>
          <a:bodyPr lIns="0" tIns="0" bIns="0"/>
          <a:lstStyle>
            <a:lvl1pPr>
              <a:lnSpc>
                <a:spcPct val="100000"/>
              </a:lnSpc>
              <a:defRPr sz="1400" baseline="0"/>
            </a:lvl1pPr>
          </a:lstStyle>
          <a:p>
            <a:r>
              <a:rPr kumimoji="1" lang="ja-JP" altLang="en-US"/>
              <a:t>タイトル（ページ概要）</a:t>
            </a: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quarter" idx="15" hasCustomPrompt="1"/>
          </p:nvPr>
        </p:nvSpPr>
        <p:spPr>
          <a:xfrm>
            <a:off x="742599" y="1269000"/>
            <a:ext cx="10707193" cy="4860001"/>
          </a:xfrm>
          <a:prstGeom prst="rect">
            <a:avLst/>
          </a:prstGeom>
          <a:solidFill>
            <a:schemeClr val="accent4"/>
          </a:solidFill>
        </p:spPr>
        <p:txBody>
          <a:bodyPr lIns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写真・図・表</a:t>
            </a:r>
          </a:p>
        </p:txBody>
      </p:sp>
    </p:spTree>
    <p:extLst>
      <p:ext uri="{BB962C8B-B14F-4D97-AF65-F5344CB8AC3E}">
        <p14:creationId xmlns:p14="http://schemas.microsoft.com/office/powerpoint/2010/main" val="121886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45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212">
          <p15:clr>
            <a:srgbClr val="F26B43"/>
          </p15:clr>
        </p15:guide>
        <p15:guide id="4" pos="7468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2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>
            <a:extLst>
              <a:ext uri="{FF2B5EF4-FFF2-40B4-BE49-F238E27FC236}">
                <a16:creationId xmlns:a16="http://schemas.microsoft.com/office/drawing/2014/main" id="{BB9529B4-C423-E689-D9E9-93D699161F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2"/>
                </a:solidFill>
              </a:rPr>
              <a:t>サービスのリンク先</a:t>
            </a:r>
            <a:r>
              <a:rPr lang="en-US" altLang="ja-JP">
                <a:solidFill>
                  <a:schemeClr val="tx2"/>
                </a:solidFill>
              </a:rPr>
              <a:t>URL</a:t>
            </a:r>
            <a:r>
              <a:rPr lang="ja-JP" altLang="en-US">
                <a:solidFill>
                  <a:schemeClr val="tx2"/>
                </a:solidFill>
              </a:rPr>
              <a:t>を記入してください</a:t>
            </a:r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C63252BA-5D47-3FFB-B329-C3C0251F08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/>
          <a:lstStyle/>
          <a:p>
            <a:r>
              <a:rPr lang="ja-JP" altLang="en-US">
                <a:solidFill>
                  <a:schemeClr val="tx2"/>
                </a:solidFill>
              </a:rPr>
              <a:t>サービス提供事業者名</a:t>
            </a:r>
            <a:r>
              <a:rPr lang="ja-JP" altLang="en-US">
                <a:solidFill>
                  <a:srgbClr val="0017B6"/>
                </a:solidFill>
              </a:rPr>
              <a:t>「</a:t>
            </a:r>
            <a:r>
              <a:rPr lang="ja-JP" altLang="en-US">
                <a:solidFill>
                  <a:schemeClr val="tx2"/>
                </a:solidFill>
              </a:rPr>
              <a:t>サービス名</a:t>
            </a:r>
            <a:r>
              <a:rPr lang="ja-JP" altLang="en-US">
                <a:solidFill>
                  <a:srgbClr val="0017B6"/>
                </a:solidFill>
              </a:rPr>
              <a:t>」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7D61A847-31BF-86BC-A989-D70B803F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デジタル認証アプリ サービス事業者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5D54AA56-E451-5D5C-C0CF-2F5B0D1F0048}"/>
              </a:ext>
            </a:extLst>
          </p:cNvPr>
          <p:cNvSpPr/>
          <p:nvPr/>
        </p:nvSpPr>
        <p:spPr>
          <a:xfrm>
            <a:off x="9380267" y="464427"/>
            <a:ext cx="1854930" cy="38446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to Sans JP Light" panose="020B0300000000000000" pitchFamily="34" charset="-128"/>
                <a:ea typeface="Noto Sans JP Light" panose="020B0300000000000000" pitchFamily="34" charset="-128"/>
              </a:rPr>
              <a:t>誰の本人確認・署名を行うかを記入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081B426-4E43-FC8F-8686-311AC8F63001}"/>
              </a:ext>
            </a:extLst>
          </p:cNvPr>
          <p:cNvSpPr txBox="1"/>
          <p:nvPr/>
        </p:nvSpPr>
        <p:spPr>
          <a:xfrm>
            <a:off x="6390929" y="1662363"/>
            <a:ext cx="5068967" cy="4591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200" b="1">
                <a:solidFill>
                  <a:srgbClr val="000000"/>
                </a:solidFill>
                <a:latin typeface="+mn-ea"/>
              </a:rPr>
              <a:t>サービス内容</a:t>
            </a:r>
            <a:r>
              <a:rPr lang="en-US" altLang="ja-JP" sz="1200" b="1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貴サービス内容を</a:t>
            </a:r>
            <a:r>
              <a:rPr lang="en-US" altLang="ja-JP" sz="1200" i="0">
                <a:solidFill>
                  <a:schemeClr val="tx2"/>
                </a:solidFill>
                <a:effectLst/>
                <a:latin typeface="+mn-ea"/>
              </a:rPr>
              <a:t>100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字以内で記入してください。</a:t>
            </a:r>
            <a:endParaRPr lang="en-US" altLang="ja-JP" sz="1200" i="0">
              <a:solidFill>
                <a:schemeClr val="tx2"/>
              </a:solidFill>
              <a:effectLst/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「◯◯◯◯できる</a:t>
            </a:r>
            <a:r>
              <a:rPr lang="en-US" altLang="ja-JP" sz="1200" i="0">
                <a:solidFill>
                  <a:schemeClr val="tx2"/>
                </a:solidFill>
                <a:effectLst/>
                <a:latin typeface="+mn-ea"/>
              </a:rPr>
              <a:t>{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サービス</a:t>
            </a:r>
            <a:r>
              <a:rPr lang="en-US" altLang="ja-JP" sz="1200" i="0">
                <a:solidFill>
                  <a:schemeClr val="tx2"/>
                </a:solidFill>
                <a:effectLst/>
                <a:latin typeface="+mn-ea"/>
              </a:rPr>
              <a:t>/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アプリ</a:t>
            </a:r>
            <a:r>
              <a:rPr lang="en-US" altLang="ja-JP" sz="1200" i="0">
                <a:solidFill>
                  <a:schemeClr val="tx2"/>
                </a:solidFill>
                <a:effectLst/>
                <a:latin typeface="+mn-ea"/>
              </a:rPr>
              <a:t>}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です。◯◯（ターゲットユーザー）の◯◯を解決します」のように、簡潔にサービスの概要と特徴を記載</a:t>
            </a:r>
            <a:endParaRPr lang="en-US" altLang="ja-JP" sz="1200" i="0">
              <a:solidFill>
                <a:schemeClr val="tx2"/>
              </a:solidFill>
              <a:effectLst/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+mn-ea"/>
              </a:rPr>
              <a:t>本人確認・電子署名の対象</a:t>
            </a: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】</a:t>
            </a: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本人確認・署名の目的や対象ユーザーを記入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+mn-ea"/>
              </a:rPr>
              <a:t>本人確認に関する根拠法令</a:t>
            </a: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】</a:t>
            </a: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犯罪収益移転防止法、古物営業法などの根拠法令を記入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ない場合は なし と記入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+mn-ea"/>
              </a:rPr>
              <a:t>利用サービス</a:t>
            </a:r>
            <a:r>
              <a:rPr lang="en-US" altLang="ja-JP" sz="1200" b="1">
                <a:solidFill>
                  <a:srgbClr val="1D1C1D"/>
                </a:solidFill>
                <a:latin typeface="+mn-ea"/>
              </a:rPr>
              <a:t>】</a:t>
            </a:r>
          </a:p>
          <a:p>
            <a:pPr>
              <a:lnSpc>
                <a:spcPts val="1600"/>
              </a:lnSpc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デジタル認証アプリが組み込まれた民間向けサービス・自治体向けサービスを利用する場合はサービス名を記入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>
              <a:lnSpc>
                <a:spcPts val="1600"/>
              </a:lnSpc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利用しない場合（自社開発、ベンダー開発など）は項目を削除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 marL="0" marR="0" lvl="0" indent="0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+mn-ea"/>
            </a:endParaRPr>
          </a:p>
          <a:p>
            <a:pPr>
              <a:lnSpc>
                <a:spcPts val="1600"/>
              </a:lnSpc>
              <a:defRPr/>
            </a:pPr>
            <a:r>
              <a:rPr lang="en-US" altLang="ja-JP" sz="1200" b="1" i="0">
                <a:solidFill>
                  <a:srgbClr val="1D1C1D"/>
                </a:solidFill>
                <a:effectLst/>
                <a:latin typeface="+mn-ea"/>
              </a:rPr>
              <a:t>【</a:t>
            </a:r>
            <a:r>
              <a:rPr lang="ja-JP" altLang="en-US" sz="1200" b="1" i="0">
                <a:solidFill>
                  <a:srgbClr val="1D1C1D"/>
                </a:solidFill>
                <a:effectLst/>
                <a:latin typeface="+mn-ea"/>
              </a:rPr>
              <a:t>デジタル認証アプリへのコメント</a:t>
            </a:r>
            <a:r>
              <a:rPr lang="en-US" altLang="ja-JP" sz="1200" b="1" i="0">
                <a:solidFill>
                  <a:srgbClr val="1D1C1D"/>
                </a:solidFill>
                <a:effectLst/>
                <a:latin typeface="+mn-ea"/>
              </a:rPr>
              <a:t>】</a:t>
            </a:r>
          </a:p>
          <a:p>
            <a:pPr>
              <a:lnSpc>
                <a:spcPts val="1600"/>
              </a:lnSpc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デジタル認証アプリへのコメントがあれば記入</a:t>
            </a:r>
            <a:r>
              <a:rPr lang="ja-JP" altLang="en-US" sz="1200" i="0">
                <a:solidFill>
                  <a:schemeClr val="tx2"/>
                </a:solidFill>
                <a:effectLst/>
                <a:latin typeface="+mn-ea"/>
              </a:rPr>
              <a:t>してください。</a:t>
            </a:r>
            <a:endParaRPr lang="en-US" altLang="ja-JP" sz="1200">
              <a:solidFill>
                <a:schemeClr val="tx2"/>
              </a:solidFill>
              <a:latin typeface="+mn-ea"/>
            </a:endParaRPr>
          </a:p>
          <a:p>
            <a:pPr>
              <a:lnSpc>
                <a:spcPts val="1600"/>
              </a:lnSpc>
              <a:defRPr/>
            </a:pPr>
            <a:r>
              <a:rPr lang="ja-JP" altLang="en-US" sz="1200">
                <a:solidFill>
                  <a:schemeClr val="tx2"/>
                </a:solidFill>
                <a:latin typeface="+mn-ea"/>
              </a:rPr>
              <a:t>（記載していただくと、デジタル庁としても励みになります）</a:t>
            </a:r>
            <a:endParaRPr lang="ja-JP" altLang="en-US" sz="1200" i="0">
              <a:solidFill>
                <a:schemeClr val="tx2"/>
              </a:solidFill>
              <a:effectLst/>
              <a:latin typeface="+mn-ea"/>
            </a:endParaRPr>
          </a:p>
        </p:txBody>
      </p:sp>
      <p:sp>
        <p:nvSpPr>
          <p:cNvPr id="3" name="コンテンツ プレースホルダー 7">
            <a:extLst>
              <a:ext uri="{FF2B5EF4-FFF2-40B4-BE49-F238E27FC236}">
                <a16:creationId xmlns:a16="http://schemas.microsoft.com/office/drawing/2014/main" id="{B69F9755-EB53-EA89-A216-CCABB5C58B3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42207" y="1989001"/>
            <a:ext cx="4994069" cy="41400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63F8E4C-964E-4CCE-E20E-67BBA8003E0B}"/>
              </a:ext>
            </a:extLst>
          </p:cNvPr>
          <p:cNvSpPr/>
          <p:nvPr/>
        </p:nvSpPr>
        <p:spPr>
          <a:xfrm>
            <a:off x="7896225" y="464427"/>
            <a:ext cx="1348846" cy="38446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認証</a:t>
            </a:r>
            <a:r>
              <a:rPr kumimoji="1" lang="en-US" altLang="ja-JP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API</a:t>
            </a: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・署名</a:t>
            </a:r>
            <a:r>
              <a:rPr kumimoji="1" lang="en-US" altLang="ja-JP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API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Noto Sans JP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491D55-7942-9118-F466-495DC6E74320}"/>
              </a:ext>
            </a:extLst>
          </p:cNvPr>
          <p:cNvSpPr txBox="1"/>
          <p:nvPr/>
        </p:nvSpPr>
        <p:spPr>
          <a:xfrm>
            <a:off x="9609300" y="1024139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solidFill>
                  <a:srgbClr val="FF0000"/>
                </a:solidFill>
              </a:rPr>
              <a:t>該当するもの以外は削除する→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9EB572-5ACD-1779-E1D2-F5EF7D103AA5}"/>
              </a:ext>
            </a:extLst>
          </p:cNvPr>
          <p:cNvSpPr txBox="1"/>
          <p:nvPr/>
        </p:nvSpPr>
        <p:spPr>
          <a:xfrm>
            <a:off x="6390929" y="6419220"/>
            <a:ext cx="23022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solidFill>
                  <a:srgbClr val="FF0000"/>
                </a:solidFill>
              </a:rPr>
              <a:t>リンク先</a:t>
            </a:r>
            <a:r>
              <a:rPr kumimoji="1" lang="en-US" altLang="ja-JP" sz="1100">
                <a:solidFill>
                  <a:srgbClr val="FF0000"/>
                </a:solidFill>
              </a:rPr>
              <a:t>URL</a:t>
            </a:r>
            <a:r>
              <a:rPr kumimoji="1" lang="ja-JP" altLang="en-US" sz="1100">
                <a:solidFill>
                  <a:srgbClr val="FF0000"/>
                </a:solidFill>
              </a:rPr>
              <a:t>を忘れないように→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D22FE6-5FD4-E9D3-4ECD-FDB86EEC12BC}"/>
              </a:ext>
            </a:extLst>
          </p:cNvPr>
          <p:cNvSpPr/>
          <p:nvPr/>
        </p:nvSpPr>
        <p:spPr>
          <a:xfrm>
            <a:off x="11778293" y="5344998"/>
            <a:ext cx="423134" cy="1513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>
                <a:ln>
                  <a:noFill/>
                </a:ln>
                <a:solidFill>
                  <a:srgbClr val="F3EEE5">
                    <a:lumMod val="25000"/>
                  </a:srgbClr>
                </a:solidFill>
                <a:effectLst/>
                <a:uLnTx/>
                <a:uFillTx/>
                <a:latin typeface="Noto Sans JP"/>
                <a:ea typeface="Noto Sans JP"/>
                <a:cs typeface="+mn-cs"/>
              </a:rPr>
              <a:t>自治体向けサービス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9F41355-F2F2-04E2-1D6D-36AE78E58054}"/>
              </a:ext>
            </a:extLst>
          </p:cNvPr>
          <p:cNvSpPr/>
          <p:nvPr/>
        </p:nvSpPr>
        <p:spPr>
          <a:xfrm>
            <a:off x="11778293" y="644313"/>
            <a:ext cx="423134" cy="15130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17B6"/>
                </a:solidFill>
                <a:effectLst/>
                <a:uLnTx/>
                <a:uFillTx/>
                <a:latin typeface="Noto Sans JP"/>
                <a:ea typeface="Noto Sans JP"/>
                <a:cs typeface="+mn-cs"/>
              </a:rPr>
              <a:t>民間事業者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10790D5-484D-644D-7F05-A7197B38180C}"/>
              </a:ext>
            </a:extLst>
          </p:cNvPr>
          <p:cNvSpPr/>
          <p:nvPr/>
        </p:nvSpPr>
        <p:spPr>
          <a:xfrm>
            <a:off x="11778293" y="2211208"/>
            <a:ext cx="423134" cy="15130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17B6"/>
                </a:solidFill>
                <a:effectLst/>
                <a:uLnTx/>
                <a:uFillTx/>
                <a:latin typeface="Noto Sans JP"/>
                <a:ea typeface="Noto Sans JP"/>
                <a:cs typeface="+mn-cs"/>
              </a:rPr>
              <a:t>民間向けサービス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6769183-D2DA-A681-04F6-A47C44AEF5A3}"/>
              </a:ext>
            </a:extLst>
          </p:cNvPr>
          <p:cNvSpPr/>
          <p:nvPr/>
        </p:nvSpPr>
        <p:spPr>
          <a:xfrm>
            <a:off x="11778293" y="3778103"/>
            <a:ext cx="423134" cy="1513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>
                <a:ln>
                  <a:noFill/>
                </a:ln>
                <a:solidFill>
                  <a:srgbClr val="F3EEE5">
                    <a:lumMod val="25000"/>
                  </a:srgbClr>
                </a:solidFill>
                <a:effectLst/>
                <a:uLnTx/>
                <a:uFillTx/>
                <a:latin typeface="Noto Sans JP"/>
                <a:ea typeface="Noto Sans JP"/>
                <a:cs typeface="+mn-cs"/>
              </a:rPr>
              <a:t>自治体・政府機関</a:t>
            </a:r>
          </a:p>
        </p:txBody>
      </p:sp>
    </p:spTree>
    <p:extLst>
      <p:ext uri="{BB962C8B-B14F-4D97-AF65-F5344CB8AC3E}">
        <p14:creationId xmlns:p14="http://schemas.microsoft.com/office/powerpoint/2010/main" val="288065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>
            <a:extLst>
              <a:ext uri="{FF2B5EF4-FFF2-40B4-BE49-F238E27FC236}">
                <a16:creationId xmlns:a16="http://schemas.microsoft.com/office/drawing/2014/main" id="{BB9529B4-C423-E689-D9E9-93D699161F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/>
              <a:t>https://hogehoge.digital.go.jp/aas/</a:t>
            </a:r>
            <a:endParaRPr lang="ja-JP" altLang="en-US"/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C63252BA-5D47-3FFB-B329-C3C0251F08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/>
              <a:t>株式会社○○○ 「□□サービス」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7D61A847-31BF-86BC-A989-D70B803F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デジタル認証アプリ サービス事業者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9446D8B8-F073-102E-C2DC-41A549EF9E3A}"/>
              </a:ext>
            </a:extLst>
          </p:cNvPr>
          <p:cNvSpPr/>
          <p:nvPr/>
        </p:nvSpPr>
        <p:spPr>
          <a:xfrm>
            <a:off x="8327191" y="464427"/>
            <a:ext cx="917880" cy="38446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認証</a:t>
            </a:r>
            <a:r>
              <a:rPr kumimoji="1" lang="en-US" altLang="ja-JP" sz="1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API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Noto Sans JP"/>
              <a:cs typeface="+mn-cs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5D54AA56-E451-5D5C-C0CF-2F5B0D1F0048}"/>
              </a:ext>
            </a:extLst>
          </p:cNvPr>
          <p:cNvSpPr/>
          <p:nvPr/>
        </p:nvSpPr>
        <p:spPr>
          <a:xfrm>
            <a:off x="9380267" y="464427"/>
            <a:ext cx="1854930" cy="38446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oto Sans JP Light" panose="020B0200000000000000" pitchFamily="34" charset="-128"/>
                <a:ea typeface="Noto Sans JP Light"/>
                <a:cs typeface="+mn-cs"/>
              </a:rPr>
              <a:t>利用登録時の本人確認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Noto Sans JP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081B426-4E43-FC8F-8686-311AC8F63001}"/>
              </a:ext>
            </a:extLst>
          </p:cNvPr>
          <p:cNvSpPr txBox="1"/>
          <p:nvPr/>
        </p:nvSpPr>
        <p:spPr>
          <a:xfrm>
            <a:off x="6390929" y="1965081"/>
            <a:ext cx="5068967" cy="38595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000000"/>
                </a:solidFill>
                <a:ea typeface="Noto Sans JP"/>
              </a:rPr>
              <a:t>【</a:t>
            </a:r>
            <a:r>
              <a:rPr lang="ja-JP" altLang="en-US" sz="1200" b="1">
                <a:solidFill>
                  <a:srgbClr val="000000"/>
                </a:solidFill>
                <a:ea typeface="Noto Sans JP"/>
              </a:rPr>
              <a:t>サービス内容</a:t>
            </a:r>
            <a:r>
              <a:rPr lang="en-US" altLang="ja-JP" sz="1200" b="1">
                <a:solidFill>
                  <a:srgbClr val="000000"/>
                </a:solidFill>
                <a:ea typeface="Noto Sans JP"/>
              </a:rPr>
              <a:t>】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行政手続をオンラインで申請できるプラットフォームです。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consolas" panose="020B0609020204030204" pitchFamily="49" charset="0"/>
              <a:ea typeface="Noto Sans JP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地域住民は従来の窓口訪問が不要となり、</a:t>
            </a: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24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時間</a:t>
            </a: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365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consolas" panose="020B0609020204030204" pitchFamily="49" charset="0"/>
                <a:ea typeface="Noto Sans JP"/>
                <a:cs typeface="+mn-cs"/>
              </a:rPr>
              <a:t>日いつでも手続きが可能です。これにより、行政手続の不便を解消し、利便性を大幅に向上させます。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consolas" panose="020B0609020204030204" pitchFamily="49" charset="0"/>
              <a:ea typeface="Noto Sans JP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NotoSansJP"/>
                <a:ea typeface="Noto Sans JP"/>
              </a:rPr>
              <a:t>本人確認・電子署名の対象</a:t>
            </a: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】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>
                <a:solidFill>
                  <a:srgbClr val="1D1C1D"/>
                </a:solidFill>
                <a:latin typeface="NotoSansJP"/>
                <a:ea typeface="Noto Sans JP"/>
              </a:rPr>
              <a:t>会員登録する際の本人確認</a:t>
            </a: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NotoSansJP"/>
                <a:ea typeface="Noto Sans JP"/>
              </a:rPr>
              <a:t>本人確認に関する根拠法令</a:t>
            </a: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】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>
                <a:solidFill>
                  <a:srgbClr val="1D1C1D"/>
                </a:solidFill>
                <a:latin typeface="NotoSansJP"/>
                <a:ea typeface="Noto Sans JP"/>
              </a:rPr>
              <a:t>なし</a:t>
            </a: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【</a:t>
            </a:r>
            <a:r>
              <a:rPr lang="ja-JP" altLang="en-US" sz="1200" b="1">
                <a:solidFill>
                  <a:srgbClr val="1D1C1D"/>
                </a:solidFill>
                <a:latin typeface="NotoSansJP"/>
                <a:ea typeface="Noto Sans JP"/>
              </a:rPr>
              <a:t>利用サービス</a:t>
            </a:r>
            <a:r>
              <a:rPr lang="en-US" altLang="ja-JP" sz="1200" b="1">
                <a:solidFill>
                  <a:srgbClr val="1D1C1D"/>
                </a:solidFill>
                <a:latin typeface="NotoSansJP"/>
                <a:ea typeface="Noto Sans JP"/>
              </a:rPr>
              <a:t>】</a:t>
            </a:r>
          </a:p>
          <a:p>
            <a:pPr>
              <a:defRPr/>
            </a:pPr>
            <a:r>
              <a:rPr lang="ja-JP" altLang="en-US" sz="1200">
                <a:solidFill>
                  <a:srgbClr val="1D1C1D"/>
                </a:solidFill>
                <a:latin typeface="NotoSansJP"/>
                <a:ea typeface="Noto Sans JP"/>
              </a:rPr>
              <a:t>△ △ △サービス</a:t>
            </a: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>
              <a:solidFill>
                <a:srgbClr val="1D1C1D"/>
              </a:solidFill>
              <a:latin typeface="NotoSansJP"/>
              <a:ea typeface="Noto Sans JP"/>
            </a:endParaRPr>
          </a:p>
          <a:p>
            <a:pPr>
              <a:defRPr/>
            </a:pPr>
            <a:r>
              <a:rPr lang="en-US" altLang="ja-JP" sz="1200" b="1" i="0">
                <a:solidFill>
                  <a:srgbClr val="1D1C1D"/>
                </a:solidFill>
                <a:effectLst/>
                <a:latin typeface="NotoSansJP"/>
              </a:rPr>
              <a:t>【</a:t>
            </a:r>
            <a:r>
              <a:rPr lang="ja-JP" altLang="en-US" sz="1200" b="1" i="0">
                <a:solidFill>
                  <a:srgbClr val="1D1C1D"/>
                </a:solidFill>
                <a:effectLst/>
                <a:latin typeface="NotoSansJP"/>
              </a:rPr>
              <a:t>デジタル認証アプリへのコメント</a:t>
            </a:r>
            <a:r>
              <a:rPr lang="en-US" altLang="ja-JP" sz="1200" b="1" i="0">
                <a:solidFill>
                  <a:srgbClr val="1D1C1D"/>
                </a:solidFill>
                <a:effectLst/>
                <a:latin typeface="NotoSansJP"/>
              </a:rPr>
              <a:t>】</a:t>
            </a:r>
            <a:br>
              <a:rPr lang="ja-JP" altLang="en-US" sz="1200"/>
            </a:br>
            <a:r>
              <a:rPr lang="ja-JP" altLang="en-US" sz="1200"/>
              <a:t>今まで対面で本人確認を行っていたため、数え切れないほどやっていた業務がほぼ無くせて楽になった。</a:t>
            </a:r>
            <a:endParaRPr lang="en-US" altLang="ja-JP" sz="1200"/>
          </a:p>
        </p:txBody>
      </p:sp>
      <p:pic>
        <p:nvPicPr>
          <p:cNvPr id="8" name="コンテンツ プレースホルダー 7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6D2EB34E-8964-F08C-17BC-26AAB2DB13DA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2"/>
          <a:stretch>
            <a:fillRect/>
          </a:stretch>
        </p:blipFill>
        <p:spPr>
          <a:xfrm>
            <a:off x="742950" y="2217530"/>
            <a:ext cx="4992688" cy="3683416"/>
          </a:xfr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E96F5B-6CAA-5367-2524-714480F6E349}"/>
              </a:ext>
            </a:extLst>
          </p:cNvPr>
          <p:cNvSpPr/>
          <p:nvPr/>
        </p:nvSpPr>
        <p:spPr>
          <a:xfrm>
            <a:off x="742207" y="85334"/>
            <a:ext cx="1201783" cy="384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記入例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A944E1D-8706-3ADB-14C7-F951D641E706}"/>
              </a:ext>
            </a:extLst>
          </p:cNvPr>
          <p:cNvSpPr/>
          <p:nvPr/>
        </p:nvSpPr>
        <p:spPr>
          <a:xfrm>
            <a:off x="11778293" y="3778103"/>
            <a:ext cx="423134" cy="1513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>
                <a:ln>
                  <a:noFill/>
                </a:ln>
                <a:solidFill>
                  <a:srgbClr val="F3EEE5">
                    <a:lumMod val="25000"/>
                  </a:srgbClr>
                </a:solidFill>
                <a:effectLst/>
                <a:uLnTx/>
                <a:uFillTx/>
                <a:latin typeface="Noto Sans JP"/>
                <a:ea typeface="Noto Sans JP"/>
                <a:cs typeface="+mn-cs"/>
              </a:rPr>
              <a:t>自治体・政府機関</a:t>
            </a:r>
          </a:p>
        </p:txBody>
      </p:sp>
    </p:spTree>
    <p:extLst>
      <p:ext uri="{BB962C8B-B14F-4D97-AF65-F5344CB8AC3E}">
        <p14:creationId xmlns:p14="http://schemas.microsoft.com/office/powerpoint/2010/main" val="3776002431"/>
      </p:ext>
    </p:extLst>
  </p:cSld>
  <p:clrMapOvr>
    <a:masterClrMapping/>
  </p:clrMapOvr>
</p:sld>
</file>

<file path=ppt/theme/theme1.xml><?xml version="1.0" encoding="utf-8"?>
<a:theme xmlns:a="http://schemas.openxmlformats.org/drawingml/2006/main" name="基本スライド">
  <a:themeElements>
    <a:clrScheme name="Color Palette">
      <a:dk1>
        <a:srgbClr val="000000"/>
      </a:dk1>
      <a:lt1>
        <a:srgbClr val="FFFFFF"/>
      </a:lt1>
      <a:dk2>
        <a:srgbClr val="0017B6"/>
      </a:dk2>
      <a:lt2>
        <a:srgbClr val="F3EEE5"/>
      </a:lt2>
      <a:accent1>
        <a:srgbClr val="0017B6"/>
      </a:accent1>
      <a:accent2>
        <a:srgbClr val="F3EEE5"/>
      </a:accent2>
      <a:accent3>
        <a:srgbClr val="638BF0"/>
      </a:accent3>
      <a:accent4>
        <a:srgbClr val="C5D7FB"/>
      </a:accent4>
      <a:accent5>
        <a:srgbClr val="CBCBCB"/>
      </a:accent5>
      <a:accent6>
        <a:srgbClr val="989898"/>
      </a:accent6>
      <a:hlink>
        <a:srgbClr val="0017B6"/>
      </a:hlink>
      <a:folHlink>
        <a:srgbClr val="954F72"/>
      </a:folHlink>
    </a:clrScheme>
    <a:fontScheme name="Font">
      <a:majorFont>
        <a:latin typeface="Noto Sans JP"/>
        <a:ea typeface="Noto Sans JP"/>
        <a:cs typeface=""/>
      </a:majorFont>
      <a:minorFont>
        <a:latin typeface="Noto Sans JP"/>
        <a:ea typeface="Noto Sans JP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3255952-F5FE-D142-8FD9-2967F0F48248}" vid="{F627D5A6-D243-2944-AA04-77E9B9B2D0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2F95B53D2F55468D46E58DEA237908" ma:contentTypeVersion="14" ma:contentTypeDescription="新しいドキュメントを作成します。" ma:contentTypeScope="" ma:versionID="b88997c3bb3f3e4a3fbf932f36e2d150">
  <xsd:schema xmlns:xsd="http://www.w3.org/2001/XMLSchema" xmlns:xs="http://www.w3.org/2001/XMLSchema" xmlns:p="http://schemas.microsoft.com/office/2006/metadata/properties" xmlns:ns2="a04ce618-91dd-4153-a6a4-8523192e16ea" xmlns:ns3="735eef65-b609-4ad6-9b38-d88abb898166" targetNamespace="http://schemas.microsoft.com/office/2006/metadata/properties" ma:root="true" ma:fieldsID="fb395574d80ef0933d4463d82c0ab53f" ns2:_="" ns3:_="">
    <xsd:import namespace="a04ce618-91dd-4153-a6a4-8523192e16ea"/>
    <xsd:import namespace="735eef65-b609-4ad6-9b38-d88abb898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4ce618-91dd-4153-a6a4-8523192e1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5eef65-b609-4ad6-9b38-d88abb89816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ce4814a-7205-4c50-bf1b-fedb569c1676}" ma:internalName="TaxCatchAll" ma:showField="CatchAllData" ma:web="735eef65-b609-4ad6-9b38-d88abb898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2" nillable="true" ma:displayName="ドキュメント ID 値" ma:description="このアイテムに割り当てられているドキュメント ID の値です。" ma:indexed="true" ma:internalName="_dlc_DocId" ma:readOnly="true">
      <xsd:simpleType>
        <xsd:restriction base="dms:Text"/>
      </xsd:simpleType>
    </xsd:element>
    <xsd:element name="_dlc_DocIdUrl" ma:index="23" nillable="true" ma:displayName="ドキュメントID:" ma:description="このドキュメントへの常時接続リンクです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ID を保持" ma:description="追加時に ID を保持します。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a04ce618-91dd-4153-a6a4-8523192e16ea" xsi:nil="true"/>
    <SharedWithUsers xmlns="735eef65-b609-4ad6-9b38-d88abb898166">
      <UserInfo>
        <DisplayName>新崎 卓(SHINZAKI Takashi)</DisplayName>
        <AccountId>274</AccountId>
        <AccountType/>
      </UserInfo>
      <UserInfo>
        <DisplayName>神谷 英亮(KAMIYA Eisuke)</DisplayName>
        <AccountId>63</AccountId>
        <AccountType/>
      </UserInfo>
      <UserInfo>
        <DisplayName>水島 壮太(MIZUSHIMA Sota)</DisplayName>
        <AccountId>37</AccountId>
        <AccountType/>
      </UserInfo>
      <UserInfo>
        <DisplayName>今井 康治(IMAI Koji)</DisplayName>
        <AccountId>260</AccountId>
        <AccountType/>
      </UserInfo>
    </SharedWithUsers>
    <lcf76f155ced4ddcb4097134ff3c332f xmlns="a04ce618-91dd-4153-a6a4-8523192e16ea">
      <Terms xmlns="http://schemas.microsoft.com/office/infopath/2007/PartnerControls"/>
    </lcf76f155ced4ddcb4097134ff3c332f>
    <TaxCatchAll xmlns="735eef65-b609-4ad6-9b38-d88abb898166" xsi:nil="true"/>
    <_dlc_DocId xmlns="735eef65-b609-4ad6-9b38-d88abb898166">PVSYFTYSWHSV-1472119659-122335</_dlc_DocId>
    <_dlc_DocIdPersistId xmlns="735eef65-b609-4ad6-9b38-d88abb898166">false</_dlc_DocIdPersistId>
    <_dlc_DocIdUrl xmlns="735eef65-b609-4ad6-9b38-d88abb898166">
      <Url>https://digitalgojp.sharepoint.com/sites/DA-TMS-Digital_authentication_and_signing_service/_layouts/15/DocIdRedir.aspx?ID=PVSYFTYSWHSV-1472119659-122335</Url>
      <Description>PVSYFTYSWHSV-1472119659-122335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644F887-CC7E-4D5B-88D4-10FA4F14BCC6}"/>
</file>

<file path=customXml/itemProps2.xml><?xml version="1.0" encoding="utf-8"?>
<ds:datastoreItem xmlns:ds="http://schemas.openxmlformats.org/officeDocument/2006/customXml" ds:itemID="{004131C3-57CB-4D38-833A-5E991CC7E544}">
  <ds:schemaRefs>
    <ds:schemaRef ds:uri="735eef65-b609-4ad6-9b38-d88abb898166"/>
    <ds:schemaRef ds:uri="a04ce618-91dd-4153-a6a4-8523192e16e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EB302BB-492E-4780-B47E-A360B21B116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EC1E196-7FEC-48D8-B68E-72584820F3CE}"/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基本スライド</vt:lpstr>
      <vt:lpstr>デジタル認証アプリ サービス事業者</vt:lpstr>
      <vt:lpstr>デジタル認証アプリ サービス事業者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revision>1</cp:revision>
  <dcterms:created xsi:type="dcterms:W3CDTF">2024-11-20T08:42:04Z</dcterms:created>
  <dcterms:modified xsi:type="dcterms:W3CDTF">2024-11-26T07:19:42Z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53700</vt:r8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dlc_DocId">
    <vt:lpwstr>DIGI-808455956-3085547</vt:lpwstr>
  </property>
  <property fmtid="{D5CDD505-2E9C-101B-9397-08002B2CF9AE}" pid="6" name="ContentTypeId">
    <vt:lpwstr>0x010100E52F95B53D2F55468D46E58DEA237908</vt:lpwstr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dlc_DocIdItemGuid">
    <vt:lpwstr>45698743-bc21-4406-920a-57b950ae5bde</vt:lpwstr>
  </property>
  <property fmtid="{D5CDD505-2E9C-101B-9397-08002B2CF9AE}" pid="10" name="_dlc_DocIdPersistId">
    <vt:bool>false</vt:bool>
  </property>
  <property fmtid="{D5CDD505-2E9C-101B-9397-08002B2CF9AE}" pid="11" name="_ExtendedDescription">
    <vt:lpwstr/>
  </property>
  <property fmtid="{D5CDD505-2E9C-101B-9397-08002B2CF9AE}" pid="12" name="_activity">
    <vt:lpwstr>{"FileActivityType":"9","FileActivityTimeStamp":"2023-11-26T23:37:08.453Z","FileActivityUsersOnPage":[{"DisplayName":"菊池 梓(KIKUCHI Azusa)","Id":"azukikuch@digital.go.jp"},{"DisplayName":"新崎 卓(SHINZAKI Takashi)","Id":"takshinza@digital.go.jp"},{"DisplayName":"神谷 英亮(KAMIYA Eisuke)","Id":"eiskamiya@digital.go.jp"},{"DisplayName":"水島 壮太(MIZUSHIMA Sota)","Id":"sotmizush@digital.go.jp"},{"DisplayName":"今井 康治(IMAI Koji)","Id":"kojimai@digital.go.jp"}],"FileActivityNavigationId":null}</vt:lpwstr>
  </property>
  <property fmtid="{D5CDD505-2E9C-101B-9397-08002B2CF9AE}" pid="13" name="TriggerFlowInfo">
    <vt:lpwstr/>
  </property>
  <property fmtid="{D5CDD505-2E9C-101B-9397-08002B2CF9AE}" pid="14" name="_dlc_DocIdUrl">
    <vt:lpwstr>https://digitalgojp.sharepoint.com/sites/digi_portal/_layouts/15/DocIdRedir.aspx?ID=DIGI-808455956-3085547, DIGI-808455956-3085547</vt:lpwstr>
  </property>
  <property fmtid="{D5CDD505-2E9C-101B-9397-08002B2CF9AE}" pid="15" name="xd_Signature">
    <vt:bool>false</vt:bool>
  </property>
</Properties>
</file>