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80" r:id="rId1"/>
  </p:sldMasterIdLst>
  <p:notesMasterIdLst>
    <p:notesMasterId r:id="rId4"/>
  </p:notesMasterIdLst>
  <p:handoutMasterIdLst>
    <p:handoutMasterId r:id="rId5"/>
  </p:handoutMasterIdLst>
  <p:sldIdLst>
    <p:sldId id="2147481340" r:id="rId2"/>
    <p:sldId id="2147481342" r:id="rId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4088D6C7-26FB-4B3D-9B00-31E8BDBC49EA}">
          <p14:sldIdLst>
            <p14:sldId id="2147481340"/>
            <p14:sldId id="214748134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7B6"/>
    <a:srgbClr val="E3EAFC"/>
    <a:srgbClr val="F5F5F5"/>
    <a:srgbClr val="F3EEE6"/>
    <a:srgbClr val="FF9900"/>
    <a:srgbClr val="1C9FF9"/>
    <a:srgbClr val="34A853"/>
    <a:srgbClr val="1E50B5"/>
    <a:srgbClr val="B8B8B7"/>
    <a:srgbClr val="252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D63F17-A623-8039-CD6E-27B2A66D7DFF}" v="21" dt="2026-08-21T16:04:06.8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淡色スタイル 1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淡色スタイル 1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2" d="100"/>
          <a:sy n="132" d="100"/>
        </p:scale>
        <p:origin x="11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handoutMaster" Target="handoutMasters/handoutMaster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1CE066A2-80AD-43A2-A219-2EA363DE0E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9787" cy="498693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0F1F566-E206-4497-A045-9748E4E54D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843" y="1"/>
            <a:ext cx="2949787" cy="498693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r">
              <a:defRPr sz="1200"/>
            </a:lvl1pPr>
          </a:lstStyle>
          <a:p>
            <a:fld id="{20FB63DF-E160-42EB-8E2B-592BF8341029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3837DE8-A473-4AF9-9810-C1A1D9F4FF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" y="9440647"/>
            <a:ext cx="2949787" cy="498692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60060F2-222F-4090-A141-4BD7E4E554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843" y="9440647"/>
            <a:ext cx="2949787" cy="498692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r">
              <a:defRPr sz="1200"/>
            </a:lvl1pPr>
          </a:lstStyle>
          <a:p>
            <a:fld id="{41D3E8D4-4D9A-4767-B4A8-F306926D80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9970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1"/>
            <a:ext cx="2949787" cy="498693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7" cy="498693"/>
          </a:xfrm>
          <a:prstGeom prst="rect">
            <a:avLst/>
          </a:prstGeom>
        </p:spPr>
        <p:txBody>
          <a:bodyPr vert="horz" lIns="91412" tIns="45706" rIns="91412" bIns="45706" rtlCol="0"/>
          <a:lstStyle>
            <a:lvl1pPr algn="r">
              <a:defRPr sz="1200"/>
            </a:lvl1pPr>
          </a:lstStyle>
          <a:p>
            <a:fld id="{6014164F-1AF4-4168-B424-02521B930000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2" tIns="45706" rIns="91412" bIns="4570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12" tIns="45706" rIns="91412" bIns="4570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40647"/>
            <a:ext cx="2949787" cy="498692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7" cy="498692"/>
          </a:xfrm>
          <a:prstGeom prst="rect">
            <a:avLst/>
          </a:prstGeom>
        </p:spPr>
        <p:txBody>
          <a:bodyPr vert="horz" lIns="91412" tIns="45706" rIns="91412" bIns="45706" rtlCol="0" anchor="b"/>
          <a:lstStyle>
            <a:lvl1pPr algn="r">
              <a:defRPr sz="1200"/>
            </a:lvl1pPr>
          </a:lstStyle>
          <a:p>
            <a:fld id="{BE969D58-0200-4E0D-8C47-F0B8749FCF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952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69D58-0200-4E0D-8C47-F0B8749FCF3F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4444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69D58-0200-4E0D-8C47-F0B8749FCF3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8460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説明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9" hasCustomPrompt="1"/>
          </p:nvPr>
        </p:nvSpPr>
        <p:spPr>
          <a:xfrm>
            <a:off x="742588" y="1989000"/>
            <a:ext cx="10707205" cy="39593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2000"/>
            </a:lvl1pPr>
            <a:lvl2pPr>
              <a:lnSpc>
                <a:spcPct val="120000"/>
              </a:lnSpc>
              <a:spcBef>
                <a:spcPts val="300"/>
              </a:spcBef>
              <a:defRPr sz="1800"/>
            </a:lvl2pPr>
            <a:lvl3pPr>
              <a:lnSpc>
                <a:spcPct val="120000"/>
              </a:lnSpc>
              <a:spcBef>
                <a:spcPts val="300"/>
              </a:spcBef>
              <a:defRPr sz="1600"/>
            </a:lvl3pPr>
            <a:lvl4pPr>
              <a:lnSpc>
                <a:spcPct val="120000"/>
              </a:lnSpc>
              <a:spcBef>
                <a:spcPts val="300"/>
              </a:spcBef>
              <a:defRPr sz="1400"/>
            </a:lvl4pPr>
            <a:lvl5pPr>
              <a:lnSpc>
                <a:spcPct val="120000"/>
              </a:lnSpc>
              <a:spcBef>
                <a:spcPts val="300"/>
              </a:spcBef>
              <a:defRPr sz="14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1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88" y="6367463"/>
            <a:ext cx="10618413" cy="365125"/>
          </a:xfrm>
          <a:prstGeom prst="rect">
            <a:avLst/>
          </a:prstGeom>
        </p:spPr>
        <p:txBody>
          <a:bodyPr lIns="0" rIns="9000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06871" cy="70669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696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</p:spTree>
    <p:extLst>
      <p:ext uri="{BB962C8B-B14F-4D97-AF65-F5344CB8AC3E}">
        <p14:creationId xmlns:p14="http://schemas.microsoft.com/office/powerpoint/2010/main" val="383498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オブジェ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400"/>
            <a:ext cx="10707193" cy="70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600" y="1989000"/>
            <a:ext cx="10707193" cy="4140001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2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</p:spTree>
    <p:extLst>
      <p:ext uri="{BB962C8B-B14F-4D97-AF65-F5344CB8AC3E}">
        <p14:creationId xmlns:p14="http://schemas.microsoft.com/office/powerpoint/2010/main" val="2279022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オブジェクト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6000" y="6367301"/>
            <a:ext cx="4447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207" y="6367463"/>
            <a:ext cx="10618794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400"/>
            <a:ext cx="10707193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717296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207" y="1989001"/>
            <a:ext cx="4994069" cy="4140000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1" name="コンテンツ プレースホルダー 3"/>
          <p:cNvSpPr>
            <a:spLocks noGrp="1"/>
          </p:cNvSpPr>
          <p:nvPr>
            <p:ph sz="quarter" idx="19" hasCustomPrompt="1"/>
          </p:nvPr>
        </p:nvSpPr>
        <p:spPr>
          <a:xfrm>
            <a:off x="6455725" y="1989001"/>
            <a:ext cx="5004171" cy="4140000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</p:spTree>
    <p:extLst>
      <p:ext uri="{BB962C8B-B14F-4D97-AF65-F5344CB8AC3E}">
        <p14:creationId xmlns:p14="http://schemas.microsoft.com/office/powerpoint/2010/main" val="23831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説明テキスト・オブジェ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2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697406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599" y="2450207"/>
            <a:ext cx="10697406" cy="3678794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0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599" y="1638000"/>
            <a:ext cx="10697406" cy="49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18824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説明テキスト・オブジェクト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600" y="6367463"/>
            <a:ext cx="10618401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400"/>
            <a:ext cx="10707193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717296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600" y="2452557"/>
            <a:ext cx="4993676" cy="3676444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1" name="コンテンツ プレースホルダー 3"/>
          <p:cNvSpPr>
            <a:spLocks noGrp="1"/>
          </p:cNvSpPr>
          <p:nvPr>
            <p:ph sz="quarter" idx="19" hasCustomPrompt="1"/>
          </p:nvPr>
        </p:nvSpPr>
        <p:spPr>
          <a:xfrm>
            <a:off x="6455725" y="2452557"/>
            <a:ext cx="5004171" cy="3676444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5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600" y="1638000"/>
            <a:ext cx="10707193" cy="49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278178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説明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696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6" name="テキスト プレースホルダー 4"/>
          <p:cNvSpPr>
            <a:spLocks noGrp="1"/>
          </p:cNvSpPr>
          <p:nvPr>
            <p:ph type="body" sz="quarter" idx="19" hasCustomPrompt="1"/>
          </p:nvPr>
        </p:nvSpPr>
        <p:spPr>
          <a:xfrm>
            <a:off x="742600" y="1269000"/>
            <a:ext cx="10707194" cy="4679363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/>
            </a:lvl1pPr>
            <a:lvl2pPr>
              <a:lnSpc>
                <a:spcPct val="120000"/>
              </a:lnSpc>
              <a:spcBef>
                <a:spcPts val="300"/>
              </a:spcBef>
              <a:defRPr sz="1800"/>
            </a:lvl2pPr>
            <a:lvl3pPr>
              <a:lnSpc>
                <a:spcPct val="120000"/>
              </a:lnSpc>
              <a:spcBef>
                <a:spcPts val="300"/>
              </a:spcBef>
              <a:defRPr sz="1600"/>
            </a:lvl3pPr>
            <a:lvl4pPr>
              <a:lnSpc>
                <a:spcPct val="120000"/>
              </a:lnSpc>
              <a:spcBef>
                <a:spcPts val="300"/>
              </a:spcBef>
              <a:defRPr sz="1400"/>
            </a:lvl4pPr>
            <a:lvl5pPr>
              <a:lnSpc>
                <a:spcPct val="120000"/>
              </a:lnSpc>
              <a:spcBef>
                <a:spcPts val="300"/>
              </a:spcBef>
              <a:defRPr sz="1400"/>
            </a:lvl5pPr>
          </a:lstStyle>
          <a:p>
            <a:pPr lvl="0"/>
            <a:r>
              <a:rPr kumimoji="1" lang="ja-JP" altLang="en-US"/>
              <a:t>ここには要点を箇条書きで入れてください。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54081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オブジェ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463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8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599" y="1269000"/>
            <a:ext cx="10707193" cy="4860001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</p:spTree>
    <p:extLst>
      <p:ext uri="{BB962C8B-B14F-4D97-AF65-F5344CB8AC3E}">
        <p14:creationId xmlns:p14="http://schemas.microsoft.com/office/powerpoint/2010/main" val="1218864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591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12">
          <p15:clr>
            <a:srgbClr val="F26B43"/>
          </p15:clr>
        </p15:guide>
        <p15:guide id="4" pos="7468">
          <p15:clr>
            <a:srgbClr val="F26B43"/>
          </p15:clr>
        </p15:guide>
        <p15:guide id="5" orient="horz" pos="3974">
          <p15:clr>
            <a:srgbClr val="F26B43"/>
          </p15:clr>
        </p15:guide>
        <p15:guide id="6" orient="horz" pos="2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プレースホルダー 22">
            <a:extLst>
              <a:ext uri="{FF2B5EF4-FFF2-40B4-BE49-F238E27FC236}">
                <a16:creationId xmlns:a16="http://schemas.microsoft.com/office/drawing/2014/main" id="{BB9529B4-C423-E689-D9E9-93D699161F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ja-JP" altLang="en-US" dirty="0">
                <a:solidFill>
                  <a:schemeClr val="tx2"/>
                </a:solidFill>
              </a:rPr>
              <a:t>サービスのリンク先</a:t>
            </a:r>
            <a:r>
              <a:rPr lang="en-US" altLang="ja-JP" dirty="0">
                <a:solidFill>
                  <a:schemeClr val="tx2"/>
                </a:solidFill>
              </a:rPr>
              <a:t>URL</a:t>
            </a:r>
            <a:r>
              <a:rPr lang="ja-JP" altLang="en-US" dirty="0">
                <a:solidFill>
                  <a:schemeClr val="tx2"/>
                </a:solidFill>
              </a:rPr>
              <a:t>を記入してください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C63252BA-5D47-3FFB-B329-C3C0251F08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 anchor="t"/>
          <a:lstStyle/>
          <a:p>
            <a:r>
              <a:rPr lang="ja-JP" altLang="en-US" dirty="0">
                <a:solidFill>
                  <a:schemeClr val="tx2"/>
                </a:solidFill>
              </a:rPr>
              <a:t>サービス提供事業者名</a:t>
            </a:r>
            <a:r>
              <a:rPr lang="ja-JP" altLang="en-US" dirty="0">
                <a:solidFill>
                  <a:srgbClr val="0017B6"/>
                </a:solidFill>
              </a:rPr>
              <a:t>「</a:t>
            </a:r>
            <a:r>
              <a:rPr lang="ja-JP" altLang="en-US" dirty="0">
                <a:solidFill>
                  <a:schemeClr val="tx2"/>
                </a:solidFill>
              </a:rPr>
              <a:t>サービス名</a:t>
            </a:r>
            <a:r>
              <a:rPr lang="ja-JP" altLang="en-US" dirty="0">
                <a:solidFill>
                  <a:srgbClr val="0017B6"/>
                </a:solidFill>
              </a:rPr>
              <a:t>」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7D61A847-31BF-86BC-A989-D70B803F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デジタル認証サービス／マイナアプリ 導入サービス</a:t>
            </a: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D54AA56-E451-5D5C-C0CF-2F5B0D1F0048}"/>
              </a:ext>
            </a:extLst>
          </p:cNvPr>
          <p:cNvSpPr/>
          <p:nvPr/>
        </p:nvSpPr>
        <p:spPr>
          <a:xfrm>
            <a:off x="9380267" y="464427"/>
            <a:ext cx="1854930" cy="3844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300000000000000" pitchFamily="34" charset="-128"/>
                <a:ea typeface="Noto Sans JP Light" panose="020B0300000000000000" pitchFamily="34" charset="-128"/>
              </a:rPr>
              <a:t>誰の本人確認・署名を行うかを記入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081B426-4E43-FC8F-8686-311AC8F63001}"/>
              </a:ext>
            </a:extLst>
          </p:cNvPr>
          <p:cNvSpPr txBox="1"/>
          <p:nvPr/>
        </p:nvSpPr>
        <p:spPr>
          <a:xfrm>
            <a:off x="6390929" y="1662363"/>
            <a:ext cx="5068967" cy="43875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000000"/>
                </a:solidFill>
                <a:latin typeface="+mn-ea"/>
              </a:rPr>
              <a:t>【</a:t>
            </a:r>
            <a:r>
              <a:rPr lang="ja-JP" altLang="en-US" sz="1200" b="1" dirty="0">
                <a:solidFill>
                  <a:srgbClr val="000000"/>
                </a:solidFill>
                <a:latin typeface="+mn-ea"/>
              </a:rPr>
              <a:t>サービス内容</a:t>
            </a:r>
            <a:r>
              <a:rPr lang="en-US" altLang="ja-JP" sz="1200" b="1" dirty="0">
                <a:solidFill>
                  <a:srgbClr val="000000"/>
                </a:solidFill>
                <a:latin typeface="+mn-ea"/>
              </a:rPr>
              <a:t>】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貴サービス内容を</a:t>
            </a:r>
            <a:r>
              <a:rPr lang="en-US" altLang="ja-JP" sz="1200" i="0" dirty="0">
                <a:solidFill>
                  <a:schemeClr val="tx2"/>
                </a:solidFill>
                <a:effectLst/>
                <a:latin typeface="+mn-ea"/>
              </a:rPr>
              <a:t>100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字以内で記入してください。</a:t>
            </a:r>
            <a:br>
              <a:rPr lang="en-US" altLang="ja-JP" sz="1200" i="0" dirty="0">
                <a:solidFill>
                  <a:schemeClr val="tx2"/>
                </a:solidFill>
                <a:effectLst/>
                <a:latin typeface="+mn-ea"/>
              </a:rPr>
            </a:b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「◯◯◯◯できる</a:t>
            </a:r>
            <a:r>
              <a:rPr lang="en-US" altLang="ja-JP" sz="1200" i="0" dirty="0">
                <a:solidFill>
                  <a:schemeClr val="tx2"/>
                </a:solidFill>
                <a:effectLst/>
                <a:latin typeface="+mn-ea"/>
              </a:rPr>
              <a:t>{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サービス</a:t>
            </a:r>
            <a:r>
              <a:rPr lang="en-US" altLang="ja-JP" sz="1200" i="0" dirty="0">
                <a:solidFill>
                  <a:schemeClr val="tx2"/>
                </a:solidFill>
                <a:effectLst/>
                <a:latin typeface="+mn-ea"/>
              </a:rPr>
              <a:t>/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アプリ</a:t>
            </a:r>
            <a:r>
              <a:rPr lang="en-US" altLang="ja-JP" sz="1200" i="0" dirty="0">
                <a:solidFill>
                  <a:schemeClr val="tx2"/>
                </a:solidFill>
                <a:effectLst/>
                <a:latin typeface="+mn-ea"/>
              </a:rPr>
              <a:t>}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です。◯◯（ターゲットユーザー）の◯◯を解決します」のように、簡潔にサービスの概要と特徴を記載</a:t>
            </a:r>
            <a:endParaRPr lang="en-US" altLang="ja-JP" sz="1200" i="0" dirty="0">
              <a:solidFill>
                <a:schemeClr val="tx2"/>
              </a:solidFill>
              <a:effectLst/>
              <a:latin typeface="+mn-ea"/>
            </a:endParaRP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+mn-ea"/>
            </a:endParaRP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1D1C1D"/>
                </a:solidFill>
                <a:latin typeface="+mn-ea"/>
              </a:rPr>
              <a:t>【</a:t>
            </a:r>
            <a:r>
              <a:rPr lang="ja-JP" altLang="en-US" sz="1200" b="1" dirty="0">
                <a:solidFill>
                  <a:srgbClr val="1D1C1D"/>
                </a:solidFill>
                <a:latin typeface="+mn-ea"/>
              </a:rPr>
              <a:t>本人確認・電子署名の対象</a:t>
            </a:r>
            <a:r>
              <a:rPr lang="en-US" altLang="ja-JP" sz="1200" b="1" dirty="0">
                <a:solidFill>
                  <a:srgbClr val="1D1C1D"/>
                </a:solidFill>
                <a:latin typeface="+mn-ea"/>
              </a:rPr>
              <a:t>】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schemeClr val="tx2"/>
                </a:solidFill>
                <a:latin typeface="+mn-ea"/>
              </a:rPr>
              <a:t>本人確認・署名の目的や対象ユーザーを記入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してください。</a:t>
            </a:r>
            <a:endParaRPr lang="en-US" altLang="ja-JP" sz="1200" dirty="0">
              <a:solidFill>
                <a:schemeClr val="tx2"/>
              </a:solidFill>
              <a:latin typeface="+mn-ea"/>
            </a:endParaRP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+mn-ea"/>
            </a:endParaRP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1D1C1D"/>
                </a:solidFill>
                <a:latin typeface="+mn-ea"/>
              </a:rPr>
              <a:t>【</a:t>
            </a:r>
            <a:r>
              <a:rPr lang="ja-JP" altLang="en-US" sz="1200" b="1" dirty="0">
                <a:solidFill>
                  <a:srgbClr val="1D1C1D"/>
                </a:solidFill>
                <a:latin typeface="+mn-ea"/>
              </a:rPr>
              <a:t>本人確認に関する根拠法令</a:t>
            </a:r>
            <a:r>
              <a:rPr lang="en-US" altLang="ja-JP" sz="1200" b="1" dirty="0">
                <a:solidFill>
                  <a:srgbClr val="1D1C1D"/>
                </a:solidFill>
                <a:latin typeface="+mn-ea"/>
              </a:rPr>
              <a:t>】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schemeClr val="tx2"/>
                </a:solidFill>
                <a:latin typeface="+mn-ea"/>
              </a:rPr>
              <a:t>犯罪収益移転防止法、古物営業法などの根拠法令を記入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してください。</a:t>
            </a:r>
            <a:r>
              <a:rPr lang="ja-JP" altLang="en-US" sz="1200" dirty="0">
                <a:solidFill>
                  <a:schemeClr val="tx2"/>
                </a:solidFill>
                <a:latin typeface="+mn-ea"/>
              </a:rPr>
              <a:t>ない場合は なし と記入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してください。</a:t>
            </a:r>
            <a:endParaRPr lang="en-US" altLang="ja-JP" sz="1200" dirty="0">
              <a:solidFill>
                <a:schemeClr val="tx2"/>
              </a:solidFill>
              <a:latin typeface="+mn-ea"/>
            </a:endParaRP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+mn-ea"/>
            </a:endParaRP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1D1C1D"/>
                </a:solidFill>
                <a:latin typeface="+mn-ea"/>
              </a:rPr>
              <a:t>【</a:t>
            </a:r>
            <a:r>
              <a:rPr lang="ja-JP" altLang="en-US" sz="1200" b="1" dirty="0">
                <a:solidFill>
                  <a:srgbClr val="1D1C1D"/>
                </a:solidFill>
                <a:latin typeface="+mn-ea"/>
              </a:rPr>
              <a:t>利用サービス</a:t>
            </a:r>
            <a:r>
              <a:rPr lang="en-US" altLang="ja-JP" sz="1200" b="1" dirty="0">
                <a:solidFill>
                  <a:srgbClr val="1D1C1D"/>
                </a:solidFill>
                <a:latin typeface="+mn-ea"/>
              </a:rPr>
              <a:t>】</a:t>
            </a:r>
          </a:p>
          <a:p>
            <a:pPr>
              <a:lnSpc>
                <a:spcPts val="1600"/>
              </a:lnSpc>
              <a:defRPr/>
            </a:pPr>
            <a:r>
              <a:rPr lang="ja-JP" altLang="en-US" sz="1200">
                <a:solidFill>
                  <a:schemeClr val="tx2"/>
                </a:solidFill>
                <a:latin typeface="+mn-ea"/>
              </a:rPr>
              <a:t>デジタル認証サービス／マイナアプリが組み込まれた民間向けサービス・自治体向けサービスを利用する場合はサービス名を記入</a:t>
            </a:r>
            <a:r>
              <a:rPr lang="ja-JP" altLang="en-US" sz="1200" i="0">
                <a:solidFill>
                  <a:schemeClr val="tx2"/>
                </a:solidFill>
                <a:effectLst/>
                <a:latin typeface="+mn-ea"/>
              </a:rPr>
              <a:t>してください。</a:t>
            </a:r>
            <a:r>
              <a:rPr lang="ja-JP" altLang="en-US" sz="1200">
                <a:solidFill>
                  <a:schemeClr val="tx2"/>
                </a:solidFill>
                <a:latin typeface="+mn-ea"/>
              </a:rPr>
              <a:t>利用しない場合（自社開発、ベンダー開発など）は項目を削除</a:t>
            </a:r>
            <a:r>
              <a:rPr lang="ja-JP" altLang="en-US" sz="1200" i="0">
                <a:solidFill>
                  <a:schemeClr val="tx2"/>
                </a:solidFill>
                <a:effectLst/>
                <a:latin typeface="+mn-ea"/>
              </a:rPr>
              <a:t>してください。</a:t>
            </a:r>
            <a:endParaRPr lang="en-US" altLang="ja-JP" sz="1200">
              <a:solidFill>
                <a:schemeClr val="tx2"/>
              </a:solidFill>
              <a:latin typeface="+mn-ea"/>
            </a:endParaRP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+mn-ea"/>
            </a:endParaRPr>
          </a:p>
          <a:p>
            <a:pPr>
              <a:lnSpc>
                <a:spcPts val="1600"/>
              </a:lnSpc>
              <a:defRPr/>
            </a:pPr>
            <a:r>
              <a:rPr lang="en-US" altLang="ja-JP" sz="1200" b="1" i="0" dirty="0">
                <a:solidFill>
                  <a:srgbClr val="1D1C1D"/>
                </a:solidFill>
                <a:effectLst/>
                <a:latin typeface="+mn-ea"/>
              </a:rPr>
              <a:t>【</a:t>
            </a:r>
            <a:r>
              <a:rPr lang="ja-JP" altLang="en-US" sz="1200" b="1" i="0" dirty="0">
                <a:solidFill>
                  <a:srgbClr val="1D1C1D"/>
                </a:solidFill>
                <a:effectLst/>
                <a:latin typeface="+mn-ea"/>
              </a:rPr>
              <a:t>デジタル認証サービス／マイナアプリへのコメント</a:t>
            </a:r>
            <a:r>
              <a:rPr lang="en-US" altLang="ja-JP" sz="1200" b="1" i="0" dirty="0">
                <a:solidFill>
                  <a:srgbClr val="1D1C1D"/>
                </a:solidFill>
                <a:effectLst/>
                <a:latin typeface="+mn-ea"/>
              </a:rPr>
              <a:t>】</a:t>
            </a:r>
          </a:p>
          <a:p>
            <a:pPr>
              <a:lnSpc>
                <a:spcPts val="1600"/>
              </a:lnSpc>
              <a:defRPr/>
            </a:pPr>
            <a:r>
              <a:rPr lang="ja-JP" altLang="en-US" sz="1200" dirty="0">
                <a:solidFill>
                  <a:schemeClr val="tx2"/>
                </a:solidFill>
                <a:latin typeface="+mn-ea"/>
              </a:rPr>
              <a:t>デジタル認証サービスへのコメントがあれば記入</a:t>
            </a:r>
            <a:r>
              <a:rPr lang="ja-JP" altLang="en-US" sz="1200" i="0" dirty="0">
                <a:solidFill>
                  <a:schemeClr val="tx2"/>
                </a:solidFill>
                <a:effectLst/>
                <a:latin typeface="+mn-ea"/>
              </a:rPr>
              <a:t>してください。</a:t>
            </a:r>
            <a:br>
              <a:rPr lang="en-US" altLang="ja-JP" sz="1200" i="0" dirty="0">
                <a:solidFill>
                  <a:schemeClr val="tx2"/>
                </a:solidFill>
                <a:effectLst/>
                <a:latin typeface="+mn-ea"/>
              </a:rPr>
            </a:br>
            <a:r>
              <a:rPr lang="ja-JP" altLang="en-US" sz="1200" dirty="0">
                <a:solidFill>
                  <a:schemeClr val="tx2"/>
                </a:solidFill>
                <a:latin typeface="+mn-ea"/>
              </a:rPr>
              <a:t>（記載していただくと、デジタル庁としても励みになります）</a:t>
            </a:r>
            <a:endParaRPr lang="ja-JP" altLang="en-US" sz="1200" i="0" dirty="0">
              <a:solidFill>
                <a:schemeClr val="tx2"/>
              </a:solidFill>
              <a:effectLst/>
              <a:latin typeface="+mn-ea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63F8E4C-964E-4CCE-E20E-67BBA8003E0B}"/>
              </a:ext>
            </a:extLst>
          </p:cNvPr>
          <p:cNvSpPr/>
          <p:nvPr/>
        </p:nvSpPr>
        <p:spPr>
          <a:xfrm>
            <a:off x="7896225" y="464427"/>
            <a:ext cx="1348846" cy="3844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200000000000000" pitchFamily="34" charset="-128"/>
                <a:ea typeface="Noto Sans JP Light"/>
                <a:cs typeface="+mn-cs"/>
              </a:rPr>
              <a:t>認証</a:t>
            </a:r>
            <a:r>
              <a:rPr kumimoji="1" lang="en-US" altLang="ja-JP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200000000000000" pitchFamily="34" charset="-128"/>
                <a:ea typeface="Noto Sans JP Light"/>
                <a:cs typeface="+mn-cs"/>
              </a:rPr>
              <a:t>API</a:t>
            </a:r>
            <a:r>
              <a:rPr kumimoji="1" lang="ja-JP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200000000000000" pitchFamily="34" charset="-128"/>
                <a:ea typeface="Noto Sans JP Light"/>
                <a:cs typeface="+mn-cs"/>
              </a:rPr>
              <a:t>・署名</a:t>
            </a:r>
            <a:r>
              <a:rPr kumimoji="1" lang="en-US" altLang="ja-JP" sz="1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200000000000000" pitchFamily="34" charset="-128"/>
                <a:ea typeface="Noto Sans JP Light"/>
                <a:cs typeface="+mn-cs"/>
              </a:rPr>
              <a:t>API</a:t>
            </a:r>
            <a:endParaRPr kumimoji="1" lang="ja-JP" altLang="en-US" sz="10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Noto Sans JP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5491D55-7942-9118-F466-495DC6E74320}"/>
              </a:ext>
            </a:extLst>
          </p:cNvPr>
          <p:cNvSpPr txBox="1"/>
          <p:nvPr/>
        </p:nvSpPr>
        <p:spPr>
          <a:xfrm>
            <a:off x="9186107" y="1024139"/>
            <a:ext cx="24416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100" dirty="0">
                <a:solidFill>
                  <a:srgbClr val="FF0000"/>
                </a:solidFill>
              </a:rPr>
              <a:t>該当するもの以外は削除ください→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F9EB572-5ACD-1779-E1D2-F5EF7D103AA5}"/>
              </a:ext>
            </a:extLst>
          </p:cNvPr>
          <p:cNvSpPr txBox="1"/>
          <p:nvPr/>
        </p:nvSpPr>
        <p:spPr>
          <a:xfrm>
            <a:off x="5262415" y="6419220"/>
            <a:ext cx="327365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kumimoji="1" lang="ja-JP" altLang="en-US" sz="1100" dirty="0">
                <a:solidFill>
                  <a:srgbClr val="FF0000"/>
                </a:solidFill>
              </a:rPr>
              <a:t>リンク先</a:t>
            </a:r>
            <a:r>
              <a:rPr kumimoji="1" lang="en-US" altLang="ja-JP" sz="1100" dirty="0">
                <a:solidFill>
                  <a:srgbClr val="FF0000"/>
                </a:solidFill>
              </a:rPr>
              <a:t>URL</a:t>
            </a:r>
            <a:r>
              <a:rPr kumimoji="1" lang="ja-JP" altLang="en-US" sz="1100" dirty="0">
                <a:solidFill>
                  <a:srgbClr val="FF0000"/>
                </a:solidFill>
              </a:rPr>
              <a:t>を忘れないようお願いいたします→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9D22FE6-5FD4-E9D3-4ECD-FDB86EEC12BC}"/>
              </a:ext>
            </a:extLst>
          </p:cNvPr>
          <p:cNvSpPr/>
          <p:nvPr/>
        </p:nvSpPr>
        <p:spPr>
          <a:xfrm>
            <a:off x="11778293" y="5344998"/>
            <a:ext cx="423134" cy="15130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rgbClr val="F3EEE5">
                    <a:lumMod val="25000"/>
                  </a:srgbClr>
                </a:solidFill>
                <a:effectLst/>
                <a:uLnTx/>
                <a:uFillTx/>
                <a:latin typeface="Noto Sans JP"/>
                <a:ea typeface="Noto Sans JP"/>
                <a:cs typeface="+mn-cs"/>
              </a:rPr>
              <a:t>自治体向けサービス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9F41355-F2F2-04E2-1D6D-36AE78E58054}"/>
              </a:ext>
            </a:extLst>
          </p:cNvPr>
          <p:cNvSpPr/>
          <p:nvPr/>
        </p:nvSpPr>
        <p:spPr>
          <a:xfrm>
            <a:off x="11778293" y="644313"/>
            <a:ext cx="423134" cy="15130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17B6"/>
                </a:solidFill>
                <a:effectLst/>
                <a:uLnTx/>
                <a:uFillTx/>
                <a:latin typeface="Noto Sans JP"/>
                <a:ea typeface="Noto Sans JP"/>
                <a:cs typeface="+mn-cs"/>
              </a:rPr>
              <a:t>民間事業者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10790D5-484D-644D-7F05-A7197B38180C}"/>
              </a:ext>
            </a:extLst>
          </p:cNvPr>
          <p:cNvSpPr/>
          <p:nvPr/>
        </p:nvSpPr>
        <p:spPr>
          <a:xfrm>
            <a:off x="11778293" y="2211208"/>
            <a:ext cx="423134" cy="15130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17B6"/>
                </a:solidFill>
                <a:effectLst/>
                <a:uLnTx/>
                <a:uFillTx/>
                <a:latin typeface="Noto Sans JP"/>
                <a:ea typeface="Noto Sans JP"/>
                <a:cs typeface="+mn-cs"/>
              </a:rPr>
              <a:t>民間向けサービス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6769183-D2DA-A681-04F6-A47C44AEF5A3}"/>
              </a:ext>
            </a:extLst>
          </p:cNvPr>
          <p:cNvSpPr/>
          <p:nvPr/>
        </p:nvSpPr>
        <p:spPr>
          <a:xfrm>
            <a:off x="11778293" y="3778103"/>
            <a:ext cx="423134" cy="15130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rgbClr val="F3EEE5">
                    <a:lumMod val="25000"/>
                  </a:srgbClr>
                </a:solidFill>
                <a:effectLst/>
                <a:uLnTx/>
                <a:uFillTx/>
                <a:latin typeface="Noto Sans JP"/>
                <a:ea typeface="Noto Sans JP"/>
                <a:cs typeface="+mn-cs"/>
              </a:rPr>
              <a:t>自治体・政府機関</a:t>
            </a:r>
          </a:p>
        </p:txBody>
      </p:sp>
      <p:sp>
        <p:nvSpPr>
          <p:cNvPr id="6" name="コンテンツ プレースホルダー 7">
            <a:extLst>
              <a:ext uri="{FF2B5EF4-FFF2-40B4-BE49-F238E27FC236}">
                <a16:creationId xmlns:a16="http://schemas.microsoft.com/office/drawing/2014/main" id="{B69F9755-EB53-EA89-A216-CCABB5C58B3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42207" y="1989001"/>
            <a:ext cx="4994069" cy="4140000"/>
          </a:xfrm>
        </p:spPr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80657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プレースホルダー 22">
            <a:extLst>
              <a:ext uri="{FF2B5EF4-FFF2-40B4-BE49-F238E27FC236}">
                <a16:creationId xmlns:a16="http://schemas.microsoft.com/office/drawing/2014/main" id="{BB9529B4-C423-E689-D9E9-93D699161F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ja-JP" dirty="0"/>
              <a:t>https://abc.digital.go.jp/aas/</a:t>
            </a:r>
            <a:endParaRPr lang="ja-JP" altLang="en-US" dirty="0"/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C63252BA-5D47-3FFB-B329-C3C0251F08E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 anchor="t"/>
          <a:lstStyle/>
          <a:p>
            <a:r>
              <a:rPr lang="ja-JP" altLang="en-US" dirty="0">
                <a:solidFill>
                  <a:schemeClr val="tx2"/>
                </a:solidFill>
              </a:rPr>
              <a:t>株式会社○○○ 「□□サービス」</a:t>
            </a: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7D61A847-31BF-86BC-A989-D70B803F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デジタル認証サービス／マイナアプリ 導入サービス</a:t>
            </a:r>
          </a:p>
        </p:txBody>
      </p:sp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9446D8B8-F073-102E-C2DC-41A549EF9E3A}"/>
              </a:ext>
            </a:extLst>
          </p:cNvPr>
          <p:cNvSpPr/>
          <p:nvPr/>
        </p:nvSpPr>
        <p:spPr>
          <a:xfrm>
            <a:off x="8327191" y="464427"/>
            <a:ext cx="917880" cy="3844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200000000000000" pitchFamily="34" charset="-128"/>
                <a:ea typeface="Noto Sans JP Light"/>
                <a:cs typeface="+mn-cs"/>
              </a:rPr>
              <a:t>認証</a:t>
            </a:r>
            <a:r>
              <a:rPr kumimoji="1" lang="en-US" altLang="ja-JP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200000000000000" pitchFamily="34" charset="-128"/>
                <a:ea typeface="Noto Sans JP Light"/>
                <a:cs typeface="+mn-cs"/>
              </a:rPr>
              <a:t>API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Noto Sans JP"/>
              <a:cs typeface="+mn-cs"/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5D54AA56-E451-5D5C-C0CF-2F5B0D1F0048}"/>
              </a:ext>
            </a:extLst>
          </p:cNvPr>
          <p:cNvSpPr/>
          <p:nvPr/>
        </p:nvSpPr>
        <p:spPr>
          <a:xfrm>
            <a:off x="9380267" y="464427"/>
            <a:ext cx="1854930" cy="384467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oto Sans JP Light" panose="020B0200000000000000" pitchFamily="34" charset="-128"/>
                <a:ea typeface="Noto Sans JP Light"/>
                <a:cs typeface="+mn-cs"/>
              </a:rPr>
              <a:t>利用登録時の本人確認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Noto Sans JP"/>
              <a:cs typeface="+mn-cs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081B426-4E43-FC8F-8686-311AC8F63001}"/>
              </a:ext>
            </a:extLst>
          </p:cNvPr>
          <p:cNvSpPr txBox="1"/>
          <p:nvPr/>
        </p:nvSpPr>
        <p:spPr>
          <a:xfrm>
            <a:off x="6390929" y="1965081"/>
            <a:ext cx="5068967" cy="36748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000000"/>
                </a:solidFill>
                <a:ea typeface="Noto Sans JP"/>
              </a:rPr>
              <a:t>【</a:t>
            </a:r>
            <a:r>
              <a:rPr lang="ja-JP" altLang="en-US" sz="1200" b="1" dirty="0">
                <a:solidFill>
                  <a:srgbClr val="000000"/>
                </a:solidFill>
                <a:ea typeface="Noto Sans JP"/>
              </a:rPr>
              <a:t>サービス内容</a:t>
            </a:r>
            <a:r>
              <a:rPr lang="en-US" altLang="ja-JP" sz="1200" b="1" dirty="0">
                <a:solidFill>
                  <a:srgbClr val="000000"/>
                </a:solidFill>
                <a:ea typeface="Noto Sans JP"/>
              </a:rPr>
              <a:t>】</a:t>
            </a:r>
          </a:p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nsolas" panose="020B0609020204030204" pitchFamily="49" charset="0"/>
                <a:ea typeface="Noto Sans JP"/>
                <a:cs typeface="+mn-cs"/>
              </a:rPr>
              <a:t>行政手続をオンラインで申請できるプラットフォームです。地域住民は従来の窓口訪問が不要となり、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nsolas" panose="020B0609020204030204" pitchFamily="49" charset="0"/>
                <a:ea typeface="Noto Sans JP"/>
                <a:cs typeface="+mn-cs"/>
              </a:rPr>
              <a:t>24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nsolas" panose="020B0609020204030204" pitchFamily="49" charset="0"/>
                <a:ea typeface="Noto Sans JP"/>
                <a:cs typeface="+mn-cs"/>
              </a:rPr>
              <a:t>時間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nsolas" panose="020B0609020204030204" pitchFamily="49" charset="0"/>
                <a:ea typeface="Noto Sans JP"/>
                <a:cs typeface="+mn-cs"/>
              </a:rPr>
              <a:t>365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onsolas" panose="020B0609020204030204" pitchFamily="49" charset="0"/>
                <a:ea typeface="Noto Sans JP"/>
                <a:cs typeface="+mn-cs"/>
              </a:rPr>
              <a:t>日いつでも手続きが可能です。これにより、行政手続の不便を解消し、利便性を大幅に向上させます。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onsolas" panose="020B0609020204030204" pitchFamily="49" charset="0"/>
              <a:ea typeface="Noto Sans JP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NotoSansJP"/>
              <a:ea typeface="Noto Sans JP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1D1C1D"/>
                </a:solidFill>
                <a:latin typeface="NotoSansJP"/>
                <a:ea typeface="Noto Sans JP"/>
              </a:rPr>
              <a:t>【</a:t>
            </a:r>
            <a:r>
              <a:rPr lang="ja-JP" altLang="en-US" sz="1200" b="1" dirty="0">
                <a:solidFill>
                  <a:srgbClr val="1D1C1D"/>
                </a:solidFill>
                <a:latin typeface="NotoSansJP"/>
                <a:ea typeface="Noto Sans JP"/>
              </a:rPr>
              <a:t>本人確認・電子署名の対象</a:t>
            </a:r>
            <a:r>
              <a:rPr lang="en-US" altLang="ja-JP" sz="1200" b="1" dirty="0">
                <a:solidFill>
                  <a:srgbClr val="1D1C1D"/>
                </a:solidFill>
                <a:latin typeface="NotoSansJP"/>
                <a:ea typeface="Noto Sans JP"/>
              </a:rPr>
              <a:t>】</a:t>
            </a:r>
          </a:p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schemeClr val="tx2"/>
                </a:solidFill>
                <a:latin typeface="NotoSansJP"/>
                <a:ea typeface="Noto Sans JP"/>
              </a:rPr>
              <a:t>会員登録する際の本人確認</a:t>
            </a:r>
            <a:endParaRPr lang="en-US" altLang="ja-JP" sz="1200" dirty="0">
              <a:solidFill>
                <a:schemeClr val="tx2"/>
              </a:solidFill>
              <a:latin typeface="NotoSansJP"/>
              <a:ea typeface="Noto Sans JP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NotoSansJP"/>
              <a:ea typeface="Noto Sans JP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1D1C1D"/>
                </a:solidFill>
                <a:latin typeface="NotoSansJP"/>
                <a:ea typeface="Noto Sans JP"/>
              </a:rPr>
              <a:t>【</a:t>
            </a:r>
            <a:r>
              <a:rPr lang="ja-JP" altLang="en-US" sz="1200" b="1" dirty="0">
                <a:solidFill>
                  <a:srgbClr val="1D1C1D"/>
                </a:solidFill>
                <a:latin typeface="NotoSansJP"/>
                <a:ea typeface="Noto Sans JP"/>
              </a:rPr>
              <a:t>本人確認に関する根拠法令</a:t>
            </a:r>
            <a:r>
              <a:rPr lang="en-US" altLang="ja-JP" sz="1200" b="1" dirty="0">
                <a:solidFill>
                  <a:srgbClr val="1D1C1D"/>
                </a:solidFill>
                <a:latin typeface="NotoSansJP"/>
                <a:ea typeface="Noto Sans JP"/>
              </a:rPr>
              <a:t>】</a:t>
            </a:r>
          </a:p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1200" dirty="0">
                <a:solidFill>
                  <a:schemeClr val="tx2"/>
                </a:solidFill>
                <a:latin typeface="NotoSansJP"/>
                <a:ea typeface="Noto Sans JP"/>
              </a:rPr>
              <a:t>なし</a:t>
            </a:r>
            <a:endParaRPr lang="en-US" altLang="ja-JP" sz="1200" dirty="0">
              <a:solidFill>
                <a:schemeClr val="tx2"/>
              </a:solidFill>
              <a:latin typeface="NotoSansJP"/>
              <a:ea typeface="Noto Sans JP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NotoSansJP"/>
              <a:ea typeface="Noto Sans JP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200" b="1" dirty="0">
                <a:solidFill>
                  <a:srgbClr val="1D1C1D"/>
                </a:solidFill>
                <a:latin typeface="NotoSansJP"/>
                <a:ea typeface="Noto Sans JP"/>
              </a:rPr>
              <a:t>【</a:t>
            </a:r>
            <a:r>
              <a:rPr lang="ja-JP" altLang="en-US" sz="1200" b="1" dirty="0">
                <a:solidFill>
                  <a:srgbClr val="1D1C1D"/>
                </a:solidFill>
                <a:latin typeface="NotoSansJP"/>
                <a:ea typeface="Noto Sans JP"/>
              </a:rPr>
              <a:t>利用サービス</a:t>
            </a:r>
            <a:r>
              <a:rPr lang="en-US" altLang="ja-JP" sz="1200" b="1" dirty="0">
                <a:solidFill>
                  <a:srgbClr val="1D1C1D"/>
                </a:solidFill>
                <a:latin typeface="NotoSansJP"/>
                <a:ea typeface="Noto Sans JP"/>
              </a:rPr>
              <a:t>】</a:t>
            </a:r>
          </a:p>
          <a:p>
            <a:pPr>
              <a:defRPr/>
            </a:pPr>
            <a:r>
              <a:rPr lang="ja-JP" altLang="en-US" sz="1200" dirty="0">
                <a:solidFill>
                  <a:schemeClr val="tx2"/>
                </a:solidFill>
                <a:latin typeface="NotoSansJP"/>
                <a:ea typeface="Noto Sans JP"/>
              </a:rPr>
              <a:t>△ △ △サービス</a:t>
            </a:r>
            <a:endParaRPr lang="en-US" altLang="ja-JP" sz="1200" dirty="0">
              <a:solidFill>
                <a:schemeClr val="tx2"/>
              </a:solidFill>
              <a:latin typeface="NotoSansJP"/>
              <a:ea typeface="Noto Sans JP"/>
            </a:endParaRPr>
          </a:p>
          <a:p>
            <a:pPr marL="0" marR="0" lvl="0" indent="0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sz="1200" dirty="0">
              <a:solidFill>
                <a:srgbClr val="1D1C1D"/>
              </a:solidFill>
              <a:latin typeface="NotoSansJP"/>
              <a:ea typeface="Noto Sans JP"/>
            </a:endParaRPr>
          </a:p>
          <a:p>
            <a:pPr>
              <a:defRPr/>
            </a:pPr>
            <a:r>
              <a:rPr lang="en-US" altLang="ja-JP" sz="1200" b="1" i="0" dirty="0">
                <a:solidFill>
                  <a:srgbClr val="1D1C1D"/>
                </a:solidFill>
                <a:effectLst/>
                <a:latin typeface="NotoSansJP"/>
              </a:rPr>
              <a:t>【</a:t>
            </a:r>
            <a:r>
              <a:rPr lang="ja-JP" altLang="en-US" sz="1200" b="1" i="0">
                <a:solidFill>
                  <a:srgbClr val="1D1C1D"/>
                </a:solidFill>
                <a:effectLst/>
                <a:latin typeface="NotoSansJP"/>
              </a:rPr>
              <a:t>デジタル認証</a:t>
            </a:r>
            <a:r>
              <a:rPr lang="ja-JP" altLang="en-US" sz="1200" b="1">
                <a:solidFill>
                  <a:srgbClr val="1D1C1D"/>
                </a:solidFill>
                <a:latin typeface="NotoSansJP"/>
              </a:rPr>
              <a:t>サービス／マイナ</a:t>
            </a:r>
            <a:r>
              <a:rPr lang="ja-JP" altLang="en-US" sz="1200" b="1" i="0">
                <a:solidFill>
                  <a:srgbClr val="1D1C1D"/>
                </a:solidFill>
                <a:effectLst/>
                <a:latin typeface="NotoSansJP"/>
              </a:rPr>
              <a:t>アプリへのコメント</a:t>
            </a:r>
            <a:r>
              <a:rPr lang="en-US" altLang="ja-JP" sz="1200" b="1" i="0" dirty="0">
                <a:solidFill>
                  <a:srgbClr val="1D1C1D"/>
                </a:solidFill>
                <a:effectLst/>
                <a:latin typeface="NotoSansJP"/>
              </a:rPr>
              <a:t>】</a:t>
            </a:r>
          </a:p>
          <a:p>
            <a:pPr>
              <a:defRPr/>
            </a:pPr>
            <a:r>
              <a:rPr lang="ja-JP" altLang="en-US" sz="1200" dirty="0">
                <a:solidFill>
                  <a:schemeClr val="tx2"/>
                </a:solidFill>
              </a:rPr>
              <a:t>今まで対面で本人確認を行っていたため、数え切れないほどやっていた業務がほぼ無くせて楽になった。</a:t>
            </a:r>
            <a:endParaRPr lang="en-US" altLang="ja-JP" sz="1200" dirty="0">
              <a:solidFill>
                <a:schemeClr val="tx2"/>
              </a:solidFill>
            </a:endParaRPr>
          </a:p>
        </p:txBody>
      </p:sp>
      <p:pic>
        <p:nvPicPr>
          <p:cNvPr id="8" name="コンテンツ プレースホルダー 7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6D2EB34E-8964-F08C-17BC-26AAB2DB13DA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3"/>
          <a:stretch>
            <a:fillRect/>
          </a:stretch>
        </p:blipFill>
        <p:spPr>
          <a:xfrm>
            <a:off x="742950" y="2217530"/>
            <a:ext cx="4992688" cy="3683416"/>
          </a:xfr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CAE96F5B-6CAA-5367-2524-714480F6E349}"/>
              </a:ext>
            </a:extLst>
          </p:cNvPr>
          <p:cNvSpPr/>
          <p:nvPr/>
        </p:nvSpPr>
        <p:spPr>
          <a:xfrm>
            <a:off x="742207" y="85334"/>
            <a:ext cx="1201783" cy="384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/>
              <a:t>記入例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A944E1D-8706-3ADB-14C7-F951D641E706}"/>
              </a:ext>
            </a:extLst>
          </p:cNvPr>
          <p:cNvSpPr/>
          <p:nvPr/>
        </p:nvSpPr>
        <p:spPr>
          <a:xfrm>
            <a:off x="11778293" y="3778103"/>
            <a:ext cx="423134" cy="151300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1" i="0" u="none" strike="noStrike" kern="0" cap="none" spc="0" normalizeH="0" baseline="0" noProof="0">
                <a:ln>
                  <a:noFill/>
                </a:ln>
                <a:solidFill>
                  <a:srgbClr val="F3EEE5">
                    <a:lumMod val="25000"/>
                  </a:srgbClr>
                </a:solidFill>
                <a:effectLst/>
                <a:uLnTx/>
                <a:uFillTx/>
                <a:latin typeface="Noto Sans JP"/>
                <a:ea typeface="Noto Sans JP"/>
                <a:cs typeface="+mn-cs"/>
              </a:rPr>
              <a:t>自治体・政府機関</a:t>
            </a:r>
          </a:p>
        </p:txBody>
      </p:sp>
    </p:spTree>
    <p:extLst>
      <p:ext uri="{BB962C8B-B14F-4D97-AF65-F5344CB8AC3E}">
        <p14:creationId xmlns:p14="http://schemas.microsoft.com/office/powerpoint/2010/main" val="3776002431"/>
      </p:ext>
    </p:extLst>
  </p:cSld>
  <p:clrMapOvr>
    <a:masterClrMapping/>
  </p:clrMapOvr>
</p:sld>
</file>

<file path=ppt/theme/theme1.xml><?xml version="1.0" encoding="utf-8"?>
<a:theme xmlns:a="http://schemas.openxmlformats.org/drawingml/2006/main" name="基本スライド">
  <a:themeElements>
    <a:clrScheme name="Color Palette">
      <a:dk1>
        <a:srgbClr val="000000"/>
      </a:dk1>
      <a:lt1>
        <a:srgbClr val="FFFFFF"/>
      </a:lt1>
      <a:dk2>
        <a:srgbClr val="0017B6"/>
      </a:dk2>
      <a:lt2>
        <a:srgbClr val="F3EEE5"/>
      </a:lt2>
      <a:accent1>
        <a:srgbClr val="0017B6"/>
      </a:accent1>
      <a:accent2>
        <a:srgbClr val="F3EEE5"/>
      </a:accent2>
      <a:accent3>
        <a:srgbClr val="638BF0"/>
      </a:accent3>
      <a:accent4>
        <a:srgbClr val="C5D7FB"/>
      </a:accent4>
      <a:accent5>
        <a:srgbClr val="CBCBCB"/>
      </a:accent5>
      <a:accent6>
        <a:srgbClr val="989898"/>
      </a:accent6>
      <a:hlink>
        <a:srgbClr val="0017B6"/>
      </a:hlink>
      <a:folHlink>
        <a:srgbClr val="954F72"/>
      </a:folHlink>
    </a:clrScheme>
    <a:fontScheme name="Font">
      <a:majorFont>
        <a:latin typeface="Noto Sans JP"/>
        <a:ea typeface="Noto Sans JP"/>
        <a:cs typeface=""/>
      </a:majorFont>
      <a:minorFont>
        <a:latin typeface="Noto Sans JP"/>
        <a:ea typeface="Noto Sans JP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3255952-F5FE-D142-8FD9-2967F0F48248}" vid="{F627D5A6-D243-2944-AA04-77E9B9B2D02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422</Words>
  <Application>Microsoft Office PowerPoint</Application>
  <PresentationFormat>ワイド画面</PresentationFormat>
  <Paragraphs>48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Noto Sans JP</vt:lpstr>
      <vt:lpstr>Noto Sans JP Light</vt:lpstr>
      <vt:lpstr>NotoSansJP</vt:lpstr>
      <vt:lpstr>游ゴシック</vt:lpstr>
      <vt:lpstr>Arial</vt:lpstr>
      <vt:lpstr>consolas</vt:lpstr>
      <vt:lpstr>Wingdings</vt:lpstr>
      <vt:lpstr>基本スライド</vt:lpstr>
      <vt:lpstr>デジタル認証サービス／マイナアプリ 導入サービス</vt:lpstr>
      <vt:lpstr>デジタル認証サービス／マイナアプリ 導入サービス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2026-08-24T16:36:31Z</dcterms:created>
  <dcterms:modified xsi:type="dcterms:W3CDTF">2026-08-24T16:36:44Z</dcterms:modified>
</cp:coreProperties>
</file>